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6" r:id="rId3"/>
    <p:sldId id="262" r:id="rId4"/>
    <p:sldId id="263" r:id="rId5"/>
    <p:sldId id="257" r:id="rId6"/>
    <p:sldId id="265" r:id="rId7"/>
    <p:sldId id="267" r:id="rId8"/>
    <p:sldId id="288" r:id="rId9"/>
    <p:sldId id="289" r:id="rId10"/>
    <p:sldId id="290" r:id="rId11"/>
    <p:sldId id="291" r:id="rId12"/>
    <p:sldId id="269" r:id="rId13"/>
    <p:sldId id="292" r:id="rId14"/>
    <p:sldId id="284" r:id="rId15"/>
    <p:sldId id="276" r:id="rId16"/>
    <p:sldId id="295" r:id="rId17"/>
    <p:sldId id="296" r:id="rId18"/>
    <p:sldId id="293" r:id="rId19"/>
  </p:sldIdLst>
  <p:sldSz cx="9144000" cy="6858000" type="screen4x3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/>
    <p:restoredTop sz="96291"/>
  </p:normalViewPr>
  <p:slideViewPr>
    <p:cSldViewPr snapToGrid="0" snapToObjects="1">
      <p:cViewPr varScale="1">
        <p:scale>
          <a:sx n="116" d="100"/>
          <a:sy n="116" d="100"/>
        </p:scale>
        <p:origin x="200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E7B26-F3EA-2B45-9502-6C9D8610CAD5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BD68A-868D-6040-A0AB-F2A8C286E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502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0C5A7-5E46-D347-9E5B-DAC755DC2A0E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8CCA3-FB37-834A-BAF8-B8A73BA63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07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baseline="0" dirty="0">
              <a:latin typeface="Calibri" charset="0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1A7BFC9-25D2-FB4B-8D25-0973B3F891DC}" type="slidenum">
              <a:rPr lang="fr-FR" sz="1200"/>
              <a:pPr eaLnBrk="1" hangingPunct="1"/>
              <a:t>1</a:t>
            </a:fld>
            <a:endParaRPr lang="fr-F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41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89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7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865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025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72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878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681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98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9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7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7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7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7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7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78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CCA3-FB37-834A-BAF8-B8A73BA6309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87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51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04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20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94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12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57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89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80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3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26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9BD44-FFA6-1841-8D2C-17785315625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C5D3-5C2D-9D4D-BC69-6292517BA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4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5691" y="1356189"/>
            <a:ext cx="8605119" cy="1639756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defRPr/>
            </a:pPr>
            <a:br>
              <a:rPr lang="fr-FR" sz="1800" b="1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Territoires de vie, environnement bâti et qualité de vie des aînés</a:t>
            </a:r>
          </a:p>
          <a:p>
            <a:pPr algn="l">
              <a:spcBef>
                <a:spcPts val="0"/>
              </a:spcBef>
              <a:defRPr/>
            </a:pPr>
            <a:r>
              <a:rPr lang="fr-FR" sz="1400" dirty="0">
                <a:solidFill>
                  <a:schemeClr val="tx1"/>
                </a:solidFill>
              </a:rPr>
              <a:t>Dominique </a:t>
            </a:r>
            <a:r>
              <a:rPr lang="fr-FR" sz="1400" dirty="0" err="1">
                <a:solidFill>
                  <a:schemeClr val="tx1"/>
                </a:solidFill>
              </a:rPr>
              <a:t>von</a:t>
            </a:r>
            <a:r>
              <a:rPr lang="fr-FR" sz="1400" dirty="0">
                <a:solidFill>
                  <a:schemeClr val="tx1"/>
                </a:solidFill>
              </a:rPr>
              <a:t> der </a:t>
            </a:r>
            <a:r>
              <a:rPr lang="fr-FR" sz="1400" dirty="0" err="1">
                <a:solidFill>
                  <a:schemeClr val="tx1"/>
                </a:solidFill>
              </a:rPr>
              <a:t>Mühll</a:t>
            </a:r>
            <a:r>
              <a:rPr lang="fr-FR" sz="1400" dirty="0">
                <a:solidFill>
                  <a:schemeClr val="tx1"/>
                </a:solidFill>
              </a:rPr>
              <a:t>, collaboratrice scientifique EPFL retraitée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31777" y="46887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8" name="Image 17" descr="Capture d’écran 2012-04-17 à 10.56.2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"/>
          <a:stretch/>
        </p:blipFill>
        <p:spPr>
          <a:xfrm>
            <a:off x="427225" y="3131306"/>
            <a:ext cx="2955596" cy="2428875"/>
          </a:xfrm>
          <a:prstGeom prst="rect">
            <a:avLst/>
          </a:prstGeom>
        </p:spPr>
      </p:pic>
      <p:pic>
        <p:nvPicPr>
          <p:cNvPr id="19" name="Image 18" descr="Capture d’écran 2012-04-17 à 10.56.5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r="2224"/>
          <a:stretch/>
        </p:blipFill>
        <p:spPr>
          <a:xfrm>
            <a:off x="5554947" y="3131306"/>
            <a:ext cx="3006960" cy="2428875"/>
          </a:xfrm>
          <a:prstGeom prst="rect">
            <a:avLst/>
          </a:prstGeom>
        </p:spPr>
      </p:pic>
      <p:pic>
        <p:nvPicPr>
          <p:cNvPr id="25" name="Image 24" descr="Capture d’écran 2012-04-17 à 10.57.2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27970"/>
          <a:stretch/>
        </p:blipFill>
        <p:spPr>
          <a:xfrm>
            <a:off x="3465906" y="3131306"/>
            <a:ext cx="2009296" cy="24538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93000" y="656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eesp_HETSS_ve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" descr="F:\idCHUV_lettre-2\word\media\image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10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74915" y="880087"/>
            <a:ext cx="70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Colloque Environnements favorables aux </a:t>
            </a:r>
            <a:r>
              <a:rPr lang="fr-FR" b="1" dirty="0" err="1"/>
              <a:t>aînés_Berne</a:t>
            </a:r>
            <a:r>
              <a:rPr lang="fr-FR" b="1" dirty="0"/>
              <a:t> 16 novembre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ELEMENTS RESSORTIS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buNone/>
            </a:pPr>
            <a:r>
              <a:rPr lang="fr-CH" sz="1800" b="1" dirty="0"/>
              <a:t>Rues, espaces publics et leurs aménités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Route peut constituer une barrière, feux trop courts, </a:t>
            </a:r>
            <a:r>
              <a:rPr lang="fr-CH" sz="1400" dirty="0" err="1"/>
              <a:t>sous-voie</a:t>
            </a:r>
            <a:r>
              <a:rPr lang="fr-CH" sz="1400" dirty="0"/>
              <a:t> pas attractif, importance confort et sécurisation des traversées.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Vitesse des véhicules, trottoirs trop étroits.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b="1" dirty="0"/>
              <a:t>Entretien</a:t>
            </a:r>
            <a:r>
              <a:rPr lang="fr-CH" sz="1400" dirty="0"/>
              <a:t> (feuilles, neige, verglas) – espaces publics et privés.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Importance présence </a:t>
            </a:r>
            <a:r>
              <a:rPr lang="fr-CH" sz="1400" b="1" dirty="0"/>
              <a:t>bancs</a:t>
            </a:r>
            <a:r>
              <a:rPr lang="fr-CH" sz="1400" dirty="0"/>
              <a:t> + bonne localisation // manque = obstacle.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b="1" dirty="0"/>
              <a:t>Eclairage</a:t>
            </a:r>
            <a:r>
              <a:rPr lang="fr-CH" sz="1400" dirty="0"/>
              <a:t>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Gestion de la </a:t>
            </a:r>
            <a:r>
              <a:rPr lang="fr-CH" sz="1400" b="1" dirty="0"/>
              <a:t>pente</a:t>
            </a:r>
            <a:r>
              <a:rPr lang="fr-CH" sz="1400" dirty="0"/>
              <a:t>: stratégies adaptation itinéraires, problème escaliers, importance présence barrières et main-courantes.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+ </a:t>
            </a:r>
            <a:r>
              <a:rPr lang="fr-CH" sz="1400" b="1" dirty="0"/>
              <a:t>Toilettes</a:t>
            </a:r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500" dirty="0"/>
          </a:p>
          <a:p>
            <a:pPr marL="0" indent="0">
              <a:spcAft>
                <a:spcPts val="600"/>
              </a:spcAft>
              <a:buNone/>
            </a:pPr>
            <a:endParaRPr lang="fr-FR" sz="2400" b="1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28439"/>
            <a:ext cx="1578199" cy="4290486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5E95EDA-FE59-3046-95DC-2E9D1DD42BD7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48352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ELEMENTS RESSORTIS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buNone/>
            </a:pPr>
            <a:r>
              <a:rPr lang="fr-CH" sz="1800" b="1" dirty="0"/>
              <a:t>Les obstacles et leur impact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Sentiment d’insécurité = obstacle à la marche: météo défavorable, nuit, peur de chuter ou malaise sans témoin, crainte agression, éclairage insuffisant, densité et vitesse trafic, durée feux trop courts,…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b="1" dirty="0"/>
              <a:t>Stratégies</a:t>
            </a:r>
            <a:r>
              <a:rPr lang="fr-CH" sz="1400" dirty="0"/>
              <a:t> : éviter pente, adapter itinéraire quand possible, éviter certains lieux (surtout nuit), utiliser certains TP plutôt que d’autres, faire des arrêts, effectuer les courses en plusieurs fois, s’aider de moyens auxiliaires,…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Obstacles trop nombreux, addition de problèmes: impact sur qualité de vie, risque de repli sur domicile, recourir à aides (mal perçu/vécu).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Inquiétude / hausse loyers et pénurie de logements, pas ressources matérielles pour logement mieux adapté et mieux situé.</a:t>
            </a:r>
          </a:p>
          <a:p>
            <a:pPr marL="0" indent="0">
              <a:buNone/>
            </a:pPr>
            <a:r>
              <a:rPr lang="fr-CH" sz="1800" dirty="0"/>
              <a:t> </a:t>
            </a:r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500" dirty="0"/>
          </a:p>
          <a:p>
            <a:pPr marL="0" indent="0">
              <a:spcAft>
                <a:spcPts val="600"/>
              </a:spcAft>
              <a:buNone/>
            </a:pPr>
            <a:endParaRPr lang="fr-FR" sz="2400" b="1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28439"/>
            <a:ext cx="1578199" cy="4290486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1A5398C-D28B-2F4F-A6E0-4D323D628DC5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12361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2474" y="273050"/>
            <a:ext cx="7011375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ANALYSE URBANISTIQUE – LAUSANNE</a:t>
            </a:r>
            <a:endParaRPr lang="fr-FR" sz="24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568140"/>
            <a:ext cx="1578199" cy="4450785"/>
          </a:xfrm>
        </p:spPr>
        <p:txBody>
          <a:bodyPr anchor="b">
            <a:normAutofit/>
          </a:bodyPr>
          <a:lstStyle/>
          <a:p>
            <a:pPr algn="r"/>
            <a:endParaRPr lang="fr-FR" sz="1200" dirty="0"/>
          </a:p>
          <a:p>
            <a:pPr algn="r"/>
            <a:endParaRPr lang="fr-FR" sz="1200" dirty="0"/>
          </a:p>
          <a:p>
            <a:pPr algn="r"/>
            <a:r>
              <a:rPr lang="fr-FR" sz="1000" b="1" dirty="0"/>
              <a:t>Eléments pris en compte</a:t>
            </a:r>
            <a:r>
              <a:rPr lang="fr-FR" sz="1000" dirty="0"/>
              <a:t>: densité population-emplois, type urbanisation, secteurs commerces et services, desserte transport public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fr-FR" sz="1000" dirty="0"/>
              <a:t>cinq types secteurs</a:t>
            </a:r>
          </a:p>
          <a:p>
            <a:pPr marL="171450" indent="-171450" algn="r">
              <a:buFont typeface="Wingdings" pitchFamily="2" charset="2"/>
              <a:buChar char="Ø"/>
            </a:pPr>
            <a:endParaRPr lang="fr-FR" sz="1000" dirty="0"/>
          </a:p>
          <a:p>
            <a:pPr algn="r"/>
            <a:endParaRPr lang="fr-FR" sz="1000" dirty="0"/>
          </a:p>
          <a:p>
            <a:pPr algn="r"/>
            <a:r>
              <a:rPr lang="fr-FR" sz="800" dirty="0"/>
              <a:t>Carte D. </a:t>
            </a:r>
            <a:r>
              <a:rPr lang="fr-FR" sz="800" dirty="0" err="1"/>
              <a:t>von</a:t>
            </a:r>
            <a:r>
              <a:rPr lang="fr-FR" sz="800" dirty="0"/>
              <a:t> der </a:t>
            </a:r>
            <a:r>
              <a:rPr lang="fr-FR" sz="800" dirty="0" err="1"/>
              <a:t>Mühll</a:t>
            </a:r>
            <a:br>
              <a:rPr lang="fr-FR" sz="800" dirty="0"/>
            </a:br>
            <a:r>
              <a:rPr lang="fr-FR" sz="800" dirty="0" err="1"/>
              <a:t>collab</a:t>
            </a:r>
            <a:r>
              <a:rPr lang="fr-FR" sz="800" dirty="0"/>
              <a:t>. Mariano </a:t>
            </a:r>
            <a:r>
              <a:rPr lang="fr-FR" sz="800" dirty="0" err="1"/>
              <a:t>Bonriposi</a:t>
            </a:r>
            <a:r>
              <a:rPr lang="fr-FR" sz="800" dirty="0"/>
              <a:t> CEAT-EPFL</a:t>
            </a:r>
          </a:p>
          <a:p>
            <a:pPr algn="r"/>
            <a:r>
              <a:rPr lang="fr-FR" sz="800" dirty="0"/>
              <a:t>base: secteurs statistiques SCRIS</a:t>
            </a:r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pic>
        <p:nvPicPr>
          <p:cNvPr id="6" name="Image 5" descr="TypologieLausanne_MB_capture_vred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763"/>
          <a:stretch/>
        </p:blipFill>
        <p:spPr>
          <a:xfrm>
            <a:off x="2052474" y="996741"/>
            <a:ext cx="6879653" cy="4887508"/>
          </a:xfrm>
          <a:prstGeom prst="rect">
            <a:avLst/>
          </a:prstGeom>
        </p:spPr>
      </p:pic>
      <p:pic>
        <p:nvPicPr>
          <p:cNvPr id="14" name="Image 13" descr="DVM:Users:dvm:Documents:récupéré octobre 07:Desktop:Documents DVDM:PROJETS:ProjetFondLeenards_Janv2014:RapportFinal:RapportLong:1_PremiersElements_AoutSept-Nov2015:t_YCvRWaQaW3EIGs7a5fr_-FTJvkiSPt2suhrxvZjfc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9" y="1852172"/>
            <a:ext cx="2173359" cy="131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D022837-1363-D84C-BDFE-513EAC92F880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32793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2474" y="273050"/>
            <a:ext cx="7011375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&gt;&gt; CANTON DE VAUD</a:t>
            </a:r>
            <a:endParaRPr lang="fr-FR" sz="24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647698"/>
            <a:ext cx="1578199" cy="4371227"/>
          </a:xfrm>
        </p:spPr>
        <p:txBody>
          <a:bodyPr anchor="b">
            <a:normAutofit/>
          </a:bodyPr>
          <a:lstStyle/>
          <a:p>
            <a:pPr algn="r"/>
            <a:endParaRPr lang="fr-FR" sz="1200" dirty="0"/>
          </a:p>
          <a:p>
            <a:pPr algn="r"/>
            <a:endParaRPr lang="fr-FR" sz="1200" dirty="0"/>
          </a:p>
          <a:p>
            <a:pPr algn="r"/>
            <a:r>
              <a:rPr lang="fr-FR" sz="1000" dirty="0"/>
              <a:t>carte </a:t>
            </a:r>
            <a:r>
              <a:rPr lang="fr-FR" sz="1000" dirty="0" err="1"/>
              <a:t>MicroGis</a:t>
            </a:r>
            <a:r>
              <a:rPr lang="fr-FR" sz="1000" dirty="0"/>
              <a:t> pour canton de Vaud</a:t>
            </a:r>
            <a:br>
              <a:rPr lang="fr-FR" sz="1000" dirty="0"/>
            </a:br>
            <a:r>
              <a:rPr lang="fr-FR" sz="1000" dirty="0"/>
              <a:t>complétée / lignes TP</a:t>
            </a:r>
            <a:br>
              <a:rPr lang="fr-FR" sz="1000" dirty="0"/>
            </a:br>
            <a:r>
              <a:rPr lang="fr-FR" sz="1000" dirty="0"/>
              <a:t> D. </a:t>
            </a:r>
            <a:r>
              <a:rPr lang="fr-FR" sz="1000" dirty="0" err="1"/>
              <a:t>von</a:t>
            </a:r>
            <a:r>
              <a:rPr lang="fr-FR" sz="1000" dirty="0"/>
              <a:t> der </a:t>
            </a:r>
            <a:r>
              <a:rPr lang="fr-FR" sz="1000" dirty="0" err="1"/>
              <a:t>Mühll</a:t>
            </a:r>
            <a:br>
              <a:rPr lang="fr-FR" sz="1000" dirty="0"/>
            </a:br>
            <a:r>
              <a:rPr lang="fr-FR" sz="1000" dirty="0" err="1"/>
              <a:t>collab</a:t>
            </a:r>
            <a:r>
              <a:rPr lang="fr-FR" sz="1000" dirty="0"/>
              <a:t>. Mariano </a:t>
            </a:r>
            <a:r>
              <a:rPr lang="fr-FR" sz="1000" dirty="0" err="1"/>
              <a:t>Bonriposi</a:t>
            </a:r>
            <a:r>
              <a:rPr lang="fr-FR" sz="1000" dirty="0"/>
              <a:t> CEAT-EPFL</a:t>
            </a:r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pic>
        <p:nvPicPr>
          <p:cNvPr id="6" name="Image 5" descr="TYPOLOGIE_COMMUNES_MICROGIS_vred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77" y="996741"/>
            <a:ext cx="6855714" cy="482510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2886"/>
          <a:stretch/>
        </p:blipFill>
        <p:spPr bwMode="auto">
          <a:xfrm>
            <a:off x="229136" y="2274849"/>
            <a:ext cx="2558666" cy="1471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9D64C38-C707-C540-B95B-CD477B639EA1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423322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b="1" i="1" dirty="0"/>
              <a:t>ETUDE EXPLORATOIRE CEAT</a:t>
            </a:r>
            <a:endParaRPr lang="fr-FR" sz="2400" b="1" i="1" dirty="0"/>
          </a:p>
          <a:p>
            <a:pPr marL="0" indent="0">
              <a:buNone/>
            </a:pPr>
            <a:endParaRPr lang="fr-FR" sz="1800" i="1" dirty="0"/>
          </a:p>
          <a:p>
            <a:pPr marL="0" indent="0">
              <a:spcAft>
                <a:spcPts val="1800"/>
              </a:spcAft>
              <a:buNone/>
            </a:pPr>
            <a:endParaRPr lang="fr-FR" sz="1800" i="1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1800" i="1" dirty="0"/>
              <a:t>Etat des lieux </a:t>
            </a:r>
            <a:r>
              <a:rPr lang="fr-CH" sz="1800" i="1" dirty="0"/>
              <a:t>littérature</a:t>
            </a:r>
            <a:endParaRPr lang="fr-FR" sz="1800" i="1" dirty="0"/>
          </a:p>
          <a:p>
            <a:pPr marL="0" indent="0">
              <a:spcBef>
                <a:spcPts val="432"/>
              </a:spcBef>
              <a:spcAft>
                <a:spcPts val="1800"/>
              </a:spcAft>
              <a:buNone/>
            </a:pPr>
            <a:r>
              <a:rPr lang="fr-FR" sz="1800" i="1" dirty="0"/>
              <a:t>Focus groups dans trois communes de l’agglomération lausannoise:</a:t>
            </a:r>
            <a:br>
              <a:rPr lang="fr-FR" sz="1800" i="1" dirty="0"/>
            </a:br>
            <a:r>
              <a:rPr lang="fr-FR" sz="1800" i="1" dirty="0"/>
              <a:t>_urbaine: Renens (centre)</a:t>
            </a:r>
            <a:br>
              <a:rPr lang="fr-FR" sz="1800" i="1" dirty="0"/>
            </a:br>
            <a:r>
              <a:rPr lang="fr-FR" sz="1800" i="1" dirty="0"/>
              <a:t>_suburbaine: Chavannes-près-Renens</a:t>
            </a:r>
            <a:br>
              <a:rPr lang="fr-FR" sz="1800" i="1" dirty="0"/>
            </a:br>
            <a:r>
              <a:rPr lang="fr-FR" sz="1800" i="1" dirty="0"/>
              <a:t>_périurbaine: Villars-Ste-Croix</a:t>
            </a:r>
            <a:br>
              <a:rPr lang="fr-FR" sz="1800" i="1" dirty="0"/>
            </a:br>
            <a:r>
              <a:rPr lang="fr-FR" sz="1400" i="1" dirty="0"/>
              <a:t>territoires de vie, pratiques de déplacement, besoins (en général, dont mobilité),</a:t>
            </a:r>
            <a:br>
              <a:rPr lang="fr-FR" sz="1400" i="1" dirty="0"/>
            </a:br>
            <a:r>
              <a:rPr lang="fr-FR" sz="1400" i="1" dirty="0"/>
              <a:t>aspects positifs </a:t>
            </a:r>
            <a:r>
              <a:rPr lang="mr-IN" sz="1400" i="1" dirty="0"/>
              <a:t>–</a:t>
            </a:r>
            <a:r>
              <a:rPr lang="fr-FR" sz="1400" i="1" dirty="0"/>
              <a:t> aspects négatifs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b="1" i="1" dirty="0"/>
              <a:t>Conclusions très proches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b="1" i="1" dirty="0"/>
              <a:t>Analyse statistique </a:t>
            </a:r>
            <a:r>
              <a:rPr lang="fr-FR" sz="1800" i="1" dirty="0"/>
              <a:t>plus détaillée échelle du canton.</a:t>
            </a:r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50741"/>
            <a:ext cx="1578199" cy="4268184"/>
          </a:xfrm>
        </p:spPr>
        <p:txBody>
          <a:bodyPr anchor="b">
            <a:norm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Territoire et personnes âgées</a:t>
            </a:r>
          </a:p>
          <a:p>
            <a:r>
              <a:rPr lang="fr-FR" sz="1000" dirty="0"/>
              <a:t>R. </a:t>
            </a:r>
            <a:r>
              <a:rPr lang="fr-FR" sz="1000" dirty="0" err="1"/>
              <a:t>Niederoest</a:t>
            </a:r>
            <a:br>
              <a:rPr lang="fr-FR" sz="1000" dirty="0"/>
            </a:br>
            <a:r>
              <a:rPr lang="fr-FR" sz="1000" dirty="0"/>
              <a:t>M. </a:t>
            </a:r>
            <a:r>
              <a:rPr lang="fr-FR" sz="1000" dirty="0" err="1"/>
              <a:t>Bonriposi</a:t>
            </a:r>
            <a:br>
              <a:rPr lang="fr-FR" sz="1000" dirty="0"/>
            </a:br>
            <a:r>
              <a:rPr lang="fr-FR" sz="1000" dirty="0"/>
              <a:t>J. Chenal</a:t>
            </a:r>
          </a:p>
          <a:p>
            <a:r>
              <a:rPr lang="fr-FR" sz="1000" dirty="0"/>
              <a:t>CEAT-EPFL</a:t>
            </a:r>
          </a:p>
          <a:p>
            <a:r>
              <a:rPr lang="fr-FR" sz="1000" dirty="0"/>
              <a:t>Mars 2016</a:t>
            </a:r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C0084FA-EE38-A841-8316-7191ACC311C8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157243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0488" y="273050"/>
            <a:ext cx="7054378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i="1" dirty="0"/>
              <a:t>EVOLUTION DEMOGRAPHIQUE</a:t>
            </a:r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647698"/>
            <a:ext cx="1578199" cy="4371227"/>
          </a:xfrm>
        </p:spPr>
        <p:txBody>
          <a:bodyPr anchor="b">
            <a:normAutofit/>
          </a:bodyPr>
          <a:lstStyle/>
          <a:p>
            <a:pPr algn="r"/>
            <a:r>
              <a:rPr lang="fr-FR" sz="1000" dirty="0"/>
              <a:t>Tableau et analyse</a:t>
            </a:r>
            <a:br>
              <a:rPr lang="fr-FR" sz="1000" dirty="0"/>
            </a:br>
            <a:r>
              <a:rPr lang="fr-FR" sz="1000" dirty="0"/>
              <a:t>CEAT-EPFL/R. </a:t>
            </a:r>
            <a:r>
              <a:rPr lang="fr-FR" sz="1000" dirty="0" err="1"/>
              <a:t>Niederoest</a:t>
            </a:r>
            <a:endParaRPr lang="fr-FR" sz="1000" dirty="0"/>
          </a:p>
          <a:p>
            <a:pPr algn="r"/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6D9C613-DC14-FE40-9D3E-946AF50B5547}"/>
              </a:ext>
            </a:extLst>
          </p:cNvPr>
          <p:cNvSpPr txBox="1"/>
          <p:nvPr/>
        </p:nvSpPr>
        <p:spPr>
          <a:xfrm>
            <a:off x="5174166" y="28101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0157B8-571D-7A4F-B139-A727DDD33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027" y="1344060"/>
            <a:ext cx="3087211" cy="3728830"/>
          </a:xfrm>
          <a:prstGeom prst="rect">
            <a:avLst/>
          </a:prstGeom>
        </p:spPr>
      </p:pic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2C29AF65-57CF-E84F-911C-E6CAE1C79C9F}"/>
              </a:ext>
            </a:extLst>
          </p:cNvPr>
          <p:cNvSpPr txBox="1">
            <a:spLocks/>
          </p:cNvSpPr>
          <p:nvPr/>
        </p:nvSpPr>
        <p:spPr>
          <a:xfrm>
            <a:off x="2035466" y="1286746"/>
            <a:ext cx="3008313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/>
              <a:t>PROGRESSION VIELLISSEMENT 2030/2040</a:t>
            </a:r>
          </a:p>
          <a:p>
            <a:endParaRPr lang="fr-FR" i="1" dirty="0"/>
          </a:p>
          <a:p>
            <a:r>
              <a:rPr lang="fr-FR" i="1" dirty="0"/>
              <a:t>Progression la plus faible </a:t>
            </a:r>
            <a:r>
              <a:rPr lang="fr-FR" b="1" i="1" dirty="0"/>
              <a:t>dans les territoires les plus urbains </a:t>
            </a:r>
            <a:r>
              <a:rPr lang="fr-FR" i="1" dirty="0"/>
              <a:t>(Lausanne, Ouest lausannois) avec un taux bien en-dessous de la moyenne cantonale ;</a:t>
            </a:r>
          </a:p>
          <a:p>
            <a:endParaRPr lang="fr-FR" sz="1050" i="1" dirty="0"/>
          </a:p>
          <a:p>
            <a:r>
              <a:rPr lang="fr-FR" b="1" i="1" dirty="0"/>
              <a:t>Les régions de type périurbain et rural </a:t>
            </a:r>
            <a:r>
              <a:rPr lang="fr-FR" i="1" dirty="0"/>
              <a:t>vont conserver des taux hauts  (Pays-</a:t>
            </a:r>
            <a:r>
              <a:rPr lang="fr-FR" i="1" dirty="0" err="1"/>
              <a:t>d’Enhaut</a:t>
            </a:r>
            <a:r>
              <a:rPr lang="fr-FR" i="1" dirty="0"/>
              <a:t> et Vallée de Joux) ou connaître les plus fortes progressions (Gros-de-Vaud, région de Nyon, la région de Morges) ;</a:t>
            </a:r>
          </a:p>
          <a:p>
            <a:endParaRPr lang="fr-FR" sz="1050" i="1" dirty="0"/>
          </a:p>
          <a:p>
            <a:r>
              <a:rPr lang="fr-CH" i="1" dirty="0"/>
              <a:t>Les régions qui ont déjà une </a:t>
            </a:r>
            <a:r>
              <a:rPr lang="fr-CH" b="1" i="1" dirty="0"/>
              <a:t>forte tradition d’accueil des personnes âgées </a:t>
            </a:r>
            <a:r>
              <a:rPr lang="fr-CH" i="1" dirty="0"/>
              <a:t>(bord du lac Léman) vont continuer à connaître les taux et les progressions les plus élevés.</a:t>
            </a:r>
          </a:p>
          <a:p>
            <a:endParaRPr lang="fr-CH" dirty="0"/>
          </a:p>
          <a:p>
            <a:endParaRPr lang="fr-FR" sz="10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A17273D-FAC5-FD42-802E-D1CEDE717C24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136144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EN GUISE DE CONCLUSION…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CH" sz="1800" b="1" dirty="0"/>
          </a:p>
          <a:p>
            <a:pPr marL="0" indent="0">
              <a:buNone/>
            </a:pPr>
            <a:r>
              <a:rPr lang="fr-CH" sz="1800" b="1" dirty="0"/>
              <a:t>Une problématique qui ne fait qu’émerger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Mobilité et territoires de vie des aînés – terra </a:t>
            </a:r>
            <a:r>
              <a:rPr lang="fr-CH" sz="1400" dirty="0" err="1"/>
              <a:t>incognita</a:t>
            </a:r>
            <a:r>
              <a:rPr lang="fr-CH" sz="1400" dirty="0"/>
              <a:t>...</a:t>
            </a:r>
            <a:br>
              <a:rPr lang="fr-CH" sz="1400" dirty="0"/>
            </a:br>
            <a:r>
              <a:rPr lang="fr-CH" sz="1400" dirty="0"/>
              <a:t>Obstacles rencontrés et conséquences encore plus.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Développer la recherche et les études. Connaître pour pouvoir agir. </a:t>
            </a:r>
          </a:p>
          <a:p>
            <a:pPr marL="0" indent="0">
              <a:spcBef>
                <a:spcPts val="500"/>
              </a:spcBef>
              <a:buNone/>
            </a:pPr>
            <a:endParaRPr lang="fr-CH" sz="1400" b="1" dirty="0"/>
          </a:p>
          <a:p>
            <a:pPr marL="0" indent="0">
              <a:spcBef>
                <a:spcPts val="500"/>
              </a:spcBef>
              <a:buNone/>
            </a:pPr>
            <a:r>
              <a:rPr lang="fr-CH" sz="1800" b="1" dirty="0"/>
              <a:t>Agir dans tous les types de territoires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Soutenir la possibilité pour les personnes âgées fragilisées de répondre à leurs besoins et aspirations – aussi sans voiture.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Stabilité résidentielle &gt;&gt; se donner les moyens d’agir </a:t>
            </a:r>
            <a:r>
              <a:rPr lang="fr-CH" sz="1400" b="1" dirty="0"/>
              <a:t>là où les gens habitent</a:t>
            </a:r>
            <a:r>
              <a:rPr lang="fr-CH" sz="1400" dirty="0"/>
              <a:t>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Sensibilité aujourd’hui encore surtout dans les villes (petites localités dépendent beaucoup des personnes). Des démarches se développent. </a:t>
            </a:r>
          </a:p>
          <a:p>
            <a:pPr marL="0" indent="0">
              <a:spcBef>
                <a:spcPts val="500"/>
              </a:spcBef>
              <a:buNone/>
            </a:pPr>
            <a:endParaRPr lang="fr-CH" sz="1400" dirty="0"/>
          </a:p>
          <a:p>
            <a:pPr marL="0" indent="0">
              <a:spcBef>
                <a:spcPts val="500"/>
              </a:spcBef>
              <a:buNone/>
            </a:pPr>
            <a:r>
              <a:rPr lang="fr-CH" sz="1800" b="1" dirty="0"/>
              <a:t>Les communes en première ligne </a:t>
            </a:r>
            <a:r>
              <a:rPr lang="fr-CH" sz="1800" dirty="0"/>
              <a:t>– mais pas que…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Planification territoriale, équipements et services, mobilité, aménagement espaces publics, réseaux piétons + liens sociaux &gt; beaucoup à l’échelle de la commune.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Rôle du canton, des régions. Acteurs économiques, milieux privés.</a:t>
            </a:r>
          </a:p>
          <a:p>
            <a:pPr marL="0" indent="0">
              <a:spcBef>
                <a:spcPts val="500"/>
              </a:spcBef>
              <a:buNone/>
            </a:pPr>
            <a:endParaRPr lang="fr-CH" sz="1400" dirty="0"/>
          </a:p>
          <a:p>
            <a:pPr marL="0" indent="0">
              <a:spcBef>
                <a:spcPts val="500"/>
              </a:spcBef>
              <a:buNone/>
            </a:pPr>
            <a:endParaRPr lang="fr-CH" sz="1400" dirty="0"/>
          </a:p>
          <a:p>
            <a:pPr marL="0" indent="0">
              <a:spcBef>
                <a:spcPts val="500"/>
              </a:spcBef>
              <a:buNone/>
            </a:pPr>
            <a:endParaRPr lang="fr-FR" sz="1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28439"/>
            <a:ext cx="1578199" cy="4290486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478DBFB-D4F5-E34C-8F6A-C14136F93576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160005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EN GUISE DE CONCLUSION…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CH" sz="1800" b="1" dirty="0"/>
          </a:p>
          <a:p>
            <a:pPr marL="0" indent="0">
              <a:spcBef>
                <a:spcPts val="500"/>
              </a:spcBef>
              <a:buNone/>
            </a:pPr>
            <a:r>
              <a:rPr lang="fr-CH" sz="1800" b="1" dirty="0"/>
              <a:t> </a:t>
            </a:r>
            <a:endParaRPr lang="fr-CH" sz="1400" dirty="0"/>
          </a:p>
          <a:p>
            <a:pPr marL="0" indent="0">
              <a:spcBef>
                <a:spcPts val="500"/>
              </a:spcBef>
              <a:buNone/>
            </a:pPr>
            <a:r>
              <a:rPr lang="fr-CH" sz="1800" b="1" dirty="0"/>
              <a:t>Mais encore…</a:t>
            </a:r>
            <a:endParaRPr lang="fr-CH" sz="1800" dirty="0"/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Sensibilisation, information, mesures incitatives.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Politiques et mesures ciblées «ainés» et mesures à effet indirect.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Outils de diagnostic.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Démarches à faire connaître (inspiration).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Actions transversales, collaborations, synergies (villes en santé, villes amies des enfants,…).</a:t>
            </a:r>
          </a:p>
          <a:p>
            <a:pPr marL="0" indent="0">
              <a:spcBef>
                <a:spcPts val="500"/>
              </a:spcBef>
              <a:buNone/>
            </a:pPr>
            <a:endParaRPr lang="fr-CH" sz="1400" dirty="0"/>
          </a:p>
          <a:p>
            <a:pPr marL="0" indent="0">
              <a:spcBef>
                <a:spcPts val="500"/>
              </a:spcBef>
              <a:buNone/>
            </a:pPr>
            <a:r>
              <a:rPr lang="fr-CH" sz="1800" b="1" dirty="0"/>
              <a:t>Environnements favorables aux aînés…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Favorables pour les aînés – favorables </a:t>
            </a:r>
            <a:r>
              <a:rPr lang="fr-CH" sz="1400" b="1" dirty="0"/>
              <a:t>pour </a:t>
            </a:r>
            <a:r>
              <a:rPr lang="fr-CH" sz="1400" b="1" dirty="0" err="1"/>
              <a:t>tou</a:t>
            </a:r>
            <a:r>
              <a:rPr lang="fr-CH" sz="1400" dirty="0"/>
              <a:t>-</a:t>
            </a:r>
            <a:r>
              <a:rPr lang="fr-CH" sz="1400" b="1" dirty="0" err="1"/>
              <a:t>te</a:t>
            </a:r>
            <a:r>
              <a:rPr lang="fr-CH" sz="1400" dirty="0" err="1"/>
              <a:t>-</a:t>
            </a:r>
            <a:r>
              <a:rPr lang="fr-CH" sz="1400" b="1" dirty="0" err="1"/>
              <a:t>s</a:t>
            </a:r>
            <a:r>
              <a:rPr lang="fr-CH" sz="1400" dirty="0"/>
              <a:t>...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A construire </a:t>
            </a:r>
            <a:r>
              <a:rPr lang="fr-CH" sz="1400" b="1" i="1" dirty="0"/>
              <a:t>avec</a:t>
            </a:r>
            <a:r>
              <a:rPr lang="fr-CH" sz="1400" b="1" dirty="0"/>
              <a:t> les aînés</a:t>
            </a:r>
            <a:r>
              <a:rPr lang="fr-CH" sz="1400" dirty="0"/>
              <a:t>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.</a:t>
            </a:r>
          </a:p>
          <a:p>
            <a:pPr marL="0" indent="0">
              <a:spcBef>
                <a:spcPts val="500"/>
              </a:spcBef>
              <a:buNone/>
            </a:pPr>
            <a:endParaRPr lang="fr-CH" sz="1400" dirty="0"/>
          </a:p>
          <a:p>
            <a:pPr marL="0" indent="0">
              <a:spcBef>
                <a:spcPts val="500"/>
              </a:spcBef>
              <a:buNone/>
            </a:pPr>
            <a:endParaRPr lang="fr-CH" sz="1400" dirty="0"/>
          </a:p>
          <a:p>
            <a:pPr marL="0" indent="0">
              <a:spcBef>
                <a:spcPts val="500"/>
              </a:spcBef>
              <a:buNone/>
            </a:pPr>
            <a:endParaRPr lang="fr-FR" sz="1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28439"/>
            <a:ext cx="1578199" cy="4290486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478DBFB-D4F5-E34C-8F6A-C14136F93576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423766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b="1" dirty="0">
              <a:solidFill>
                <a:srgbClr val="17375E"/>
              </a:solidFill>
            </a:endParaRP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br>
              <a:rPr lang="fr-FR" sz="1800" b="1" dirty="0"/>
            </a:br>
            <a:br>
              <a:rPr lang="fr-FR" sz="1800" dirty="0"/>
            </a:br>
            <a:endParaRPr lang="fr-CH" dirty="0"/>
          </a:p>
          <a:p>
            <a:pPr marL="0" indent="0">
              <a:spcAft>
                <a:spcPts val="1800"/>
              </a:spcAft>
              <a:buNone/>
            </a:pPr>
            <a:endParaRPr lang="fr-FR" sz="1800" b="1" dirty="0"/>
          </a:p>
          <a:p>
            <a:pPr marL="0" indent="0">
              <a:spcAft>
                <a:spcPts val="1800"/>
              </a:spcAft>
              <a:buNone/>
            </a:pPr>
            <a:endParaRPr lang="fr-FR" sz="1800" b="1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39590"/>
            <a:ext cx="1578199" cy="4279335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790732B-71E1-274F-A441-FB04B13EBDEE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98524B-8F3A-8444-9430-79D1ECFA4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947" y="569763"/>
            <a:ext cx="5967443" cy="44580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973D54-FAB2-2541-B112-48290D22511B}"/>
              </a:ext>
            </a:extLst>
          </p:cNvPr>
          <p:cNvSpPr txBox="1"/>
          <p:nvPr/>
        </p:nvSpPr>
        <p:spPr>
          <a:xfrm>
            <a:off x="5426211" y="5257146"/>
            <a:ext cx="281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Merci pour votre attention!</a:t>
            </a:r>
          </a:p>
        </p:txBody>
      </p:sp>
    </p:spTree>
    <p:extLst>
      <p:ext uri="{BB962C8B-B14F-4D97-AF65-F5344CB8AC3E}">
        <p14:creationId xmlns:p14="http://schemas.microsoft.com/office/powerpoint/2010/main" val="214617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LE PROPOS…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Conserver son </a:t>
            </a:r>
            <a:r>
              <a:rPr lang="fr-FR" sz="1800" b="1" dirty="0"/>
              <a:t>autonomie</a:t>
            </a:r>
            <a:r>
              <a:rPr lang="fr-FR" sz="1800" dirty="0"/>
              <a:t> le plus longtemps possible et</a:t>
            </a:r>
            <a:br>
              <a:rPr lang="fr-FR" sz="1800" dirty="0"/>
            </a:br>
            <a:r>
              <a:rPr lang="fr-FR" sz="1800" b="1" dirty="0"/>
              <a:t>décider</a:t>
            </a:r>
            <a:r>
              <a:rPr lang="fr-FR" sz="1800" dirty="0"/>
              <a:t> </a:t>
            </a:r>
            <a:r>
              <a:rPr lang="fr-FR" sz="1800" b="1" dirty="0"/>
              <a:t>de sa vie quotidienne </a:t>
            </a:r>
            <a:r>
              <a:rPr lang="fr-FR" sz="1800" dirty="0"/>
              <a:t>fait partie des plus importants souhaits des personnes âgées</a:t>
            </a:r>
            <a:endParaRPr lang="fr-FR" sz="1800" b="1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Pouvoir rester dans son </a:t>
            </a:r>
            <a:r>
              <a:rPr lang="fr-FR" sz="1800" b="1" dirty="0"/>
              <a:t>logement</a:t>
            </a:r>
            <a:r>
              <a:rPr lang="fr-FR" sz="1800" dirty="0"/>
              <a:t> = première condition</a:t>
            </a:r>
            <a:br>
              <a:rPr lang="fr-FR" sz="1800" dirty="0"/>
            </a:br>
            <a:r>
              <a:rPr lang="fr-FR" sz="1400" dirty="0"/>
              <a:t>logements adaptés, aides et services à domicile,...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Pouvoir se déplacer de manière autonome </a:t>
            </a:r>
            <a:r>
              <a:rPr lang="fr-FR" sz="1800" b="1" dirty="0"/>
              <a:t>hors de son logement</a:t>
            </a:r>
            <a:br>
              <a:rPr lang="fr-FR" sz="1800" b="1" dirty="0"/>
            </a:br>
            <a:r>
              <a:rPr lang="fr-FR" sz="1800" dirty="0"/>
              <a:t>= tout aussi essentiel</a:t>
            </a:r>
          </a:p>
          <a:p>
            <a:pPr marL="0" indent="0"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39590"/>
            <a:ext cx="1578199" cy="4279335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1C7AC91-ADBB-8545-837A-1CF3A28DAD9B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5891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9795" y="286280"/>
            <a:ext cx="6612399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LE PROPOS…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La grande majorité des plus de 65 ans vivent </a:t>
            </a:r>
            <a:r>
              <a:rPr lang="fr-FR" sz="1800" b="1" dirty="0"/>
              <a:t>chez eux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Lorsqu’on ne dispose pas d’une voiture ou qu’on doit y renoncer, l’</a:t>
            </a:r>
            <a:r>
              <a:rPr lang="fr-FR" sz="1800" b="1" dirty="0"/>
              <a:t>accessibilité</a:t>
            </a:r>
            <a:r>
              <a:rPr lang="fr-FR" sz="1800" dirty="0"/>
              <a:t> </a:t>
            </a:r>
            <a:r>
              <a:rPr lang="fr-FR" sz="1800" b="1" dirty="0"/>
              <a:t>à pied </a:t>
            </a:r>
            <a:r>
              <a:rPr lang="fr-FR" sz="1800" dirty="0"/>
              <a:t>// </a:t>
            </a:r>
            <a:r>
              <a:rPr lang="fr-FR" sz="1800" b="1" dirty="0"/>
              <a:t>en transport public</a:t>
            </a:r>
            <a:r>
              <a:rPr lang="fr-FR" sz="1800" dirty="0"/>
              <a:t> devient cruciale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/>
              <a:t>&gt;&gt; </a:t>
            </a:r>
            <a:r>
              <a:rPr lang="fr-FR" sz="1800" b="1" dirty="0"/>
              <a:t>marche</a:t>
            </a:r>
            <a:r>
              <a:rPr lang="fr-FR" sz="1800" dirty="0"/>
              <a:t> 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/>
              <a:t>... vecteur d’</a:t>
            </a:r>
            <a:r>
              <a:rPr lang="fr-FR" sz="1800" b="1" dirty="0"/>
              <a:t>autonomie</a:t>
            </a:r>
            <a:r>
              <a:rPr lang="fr-FR" sz="1800" dirty="0"/>
              <a:t> </a:t>
            </a:r>
            <a:r>
              <a:rPr lang="fr-FR" sz="1400" dirty="0"/>
              <a:t>/ accessibilité espace public , territoires vie quotidienne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/>
              <a:t>... vecteur de </a:t>
            </a:r>
            <a:r>
              <a:rPr lang="fr-FR" sz="1800" b="1" dirty="0"/>
              <a:t>sociabilité</a:t>
            </a:r>
            <a:r>
              <a:rPr lang="fr-FR" sz="1800" dirty="0"/>
              <a:t> et d’</a:t>
            </a:r>
            <a:r>
              <a:rPr lang="fr-FR" sz="1800" b="1" dirty="0"/>
              <a:t>intégration</a:t>
            </a:r>
            <a:endParaRPr lang="fr-FR" sz="1800" dirty="0"/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/>
              <a:t>... vecteur de </a:t>
            </a:r>
            <a:r>
              <a:rPr lang="fr-FR" sz="1800" b="1" dirty="0"/>
              <a:t>santé</a:t>
            </a:r>
            <a:r>
              <a:rPr lang="fr-FR" sz="1800" dirty="0"/>
              <a:t> </a:t>
            </a:r>
            <a:r>
              <a:rPr lang="fr-FR" sz="1400" dirty="0"/>
              <a:t>/ mobilité active intégrée aux déplacements du quotidien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/>
              <a:t>… vecteur de </a:t>
            </a:r>
            <a:r>
              <a:rPr lang="fr-FR" sz="1800" b="1" dirty="0"/>
              <a:t>qualité de vie</a:t>
            </a:r>
          </a:p>
          <a:p>
            <a:pPr marL="0" indent="0">
              <a:spcAft>
                <a:spcPts val="600"/>
              </a:spcAft>
              <a:buNone/>
            </a:pPr>
            <a:endParaRPr lang="fr-FR" sz="1800" dirty="0"/>
          </a:p>
          <a:p>
            <a:pPr marL="0" indent="0">
              <a:spcAft>
                <a:spcPts val="600"/>
              </a:spcAft>
              <a:buNone/>
            </a:pPr>
            <a:r>
              <a:rPr lang="fr-FR" sz="1800" i="1" dirty="0"/>
              <a:t>&gt;&gt; </a:t>
            </a:r>
            <a:r>
              <a:rPr lang="fr-FR" sz="1800" i="1" dirty="0" err="1"/>
              <a:t>Marchabilité</a:t>
            </a:r>
            <a:r>
              <a:rPr lang="fr-FR" sz="1800" i="1" dirty="0"/>
              <a:t> de l’environnement du logement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50741"/>
            <a:ext cx="1578199" cy="4268184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C4EC8E5-69FC-0845-B660-62AE0B4241E5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1014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9795" y="273050"/>
            <a:ext cx="6317399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LE PROPOS…</a:t>
            </a:r>
            <a:endParaRPr lang="fr-FR" sz="2400" b="1" dirty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Des questions qui se posent aujourd’hui dans les </a:t>
            </a:r>
            <a:r>
              <a:rPr lang="fr-FR" sz="1800" b="1" dirty="0"/>
              <a:t>villes</a:t>
            </a:r>
            <a:r>
              <a:rPr lang="fr-FR" sz="1800" dirty="0"/>
              <a:t>...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... mais vont aussi se poser avec de plus en plus d’acuité dans des </a:t>
            </a:r>
            <a:r>
              <a:rPr lang="fr-FR" sz="1800" b="1" dirty="0"/>
              <a:t>territoires de périphérie</a:t>
            </a:r>
            <a:r>
              <a:rPr lang="fr-FR" sz="1800" dirty="0"/>
              <a:t> (communes suburbaines, périurbaines) développés en grande partie voire exclusivement en fonction d’une accessibilité motorisée individuelle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... des territoires où le </a:t>
            </a:r>
            <a:r>
              <a:rPr lang="fr-FR" sz="1800" b="1" dirty="0"/>
              <a:t>vieillissement </a:t>
            </a:r>
            <a:r>
              <a:rPr lang="fr-FR" sz="1800" dirty="0"/>
              <a:t>qui s’annonce et la tendance observée de </a:t>
            </a:r>
            <a:r>
              <a:rPr lang="fr-FR" sz="1800" b="1" dirty="0"/>
              <a:t>stabilité résidentielle </a:t>
            </a:r>
            <a:r>
              <a:rPr lang="fr-FR" sz="1800" dirty="0"/>
              <a:t>nécessitent de s’interroger dès maintenant sur les problèmes à venir et la manière d’y répondre </a:t>
            </a:r>
          </a:p>
          <a:p>
            <a:pPr marL="0" indent="0"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28440"/>
            <a:ext cx="1578199" cy="4302842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CC8CE33-F4D3-9A4B-A549-0A8C5CA569D8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7214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UNE ETUDE EXPLORATOIRE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Approche </a:t>
            </a:r>
            <a:r>
              <a:rPr lang="fr-FR" sz="1800" b="1" dirty="0"/>
              <a:t>interdisciplinaire</a:t>
            </a:r>
            <a:r>
              <a:rPr lang="fr-FR" sz="1800" dirty="0"/>
              <a:t>, chercheurs </a:t>
            </a:r>
            <a:r>
              <a:rPr lang="fr-FR" sz="1800" b="1" dirty="0"/>
              <a:t>urbanisme</a:t>
            </a:r>
            <a:r>
              <a:rPr lang="fr-FR" sz="1800" dirty="0"/>
              <a:t> (EPFL),</a:t>
            </a:r>
            <a:br>
              <a:rPr lang="fr-FR" sz="1800" dirty="0"/>
            </a:br>
            <a:r>
              <a:rPr lang="fr-FR" sz="1800" b="1" dirty="0"/>
              <a:t>sciences sociales</a:t>
            </a:r>
            <a:r>
              <a:rPr lang="fr-FR" sz="1800" dirty="0"/>
              <a:t> (EESP), </a:t>
            </a:r>
            <a:r>
              <a:rPr lang="fr-FR" sz="1800" b="1" dirty="0"/>
              <a:t>santé</a:t>
            </a:r>
            <a:r>
              <a:rPr lang="fr-FR" sz="1800" dirty="0"/>
              <a:t> (CHUV-IUMSP) + collaboration avec Pro </a:t>
            </a:r>
            <a:r>
              <a:rPr lang="fr-FR" sz="1800" dirty="0" err="1"/>
              <a:t>Senectute</a:t>
            </a:r>
            <a:r>
              <a:rPr lang="fr-FR" sz="1800" dirty="0"/>
              <a:t> Vaud (Quartiers/Villages solidaires)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Centrée dans un premier temps sur la </a:t>
            </a:r>
            <a:r>
              <a:rPr lang="fr-FR" sz="1800" b="1" dirty="0"/>
              <a:t>ville de Lausanne</a:t>
            </a:r>
            <a:r>
              <a:rPr lang="fr-FR" sz="1800" dirty="0"/>
              <a:t> &gt;&gt; canton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Exploiter données études </a:t>
            </a:r>
            <a:r>
              <a:rPr lang="fr-FR" sz="1800" b="1" dirty="0"/>
              <a:t>Lausanne cohorte 65+</a:t>
            </a:r>
            <a:r>
              <a:rPr lang="fr-FR" sz="1800" dirty="0"/>
              <a:t> (IUMSP) / santé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Analyse des</a:t>
            </a:r>
            <a:r>
              <a:rPr lang="fr-FR" sz="1800" b="1" dirty="0"/>
              <a:t> contextes territoriaux</a:t>
            </a:r>
            <a:br>
              <a:rPr lang="fr-FR" sz="1800" dirty="0"/>
            </a:br>
            <a:r>
              <a:rPr lang="fr-FR" sz="1800" dirty="0"/>
              <a:t>// questionnement des </a:t>
            </a:r>
            <a:r>
              <a:rPr lang="fr-FR" sz="1800" b="1" dirty="0"/>
              <a:t>personnes concernées</a:t>
            </a: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Tester une </a:t>
            </a:r>
            <a:r>
              <a:rPr lang="fr-FR" sz="1800" b="1" dirty="0"/>
              <a:t>démarche</a:t>
            </a:r>
            <a:r>
              <a:rPr lang="fr-FR" sz="1800" dirty="0"/>
              <a:t> et des </a:t>
            </a:r>
            <a:r>
              <a:rPr lang="fr-FR" sz="1800" b="1" dirty="0"/>
              <a:t>outils </a:t>
            </a:r>
            <a:br>
              <a:rPr lang="fr-FR" sz="1800" b="1" dirty="0"/>
            </a:br>
            <a:r>
              <a:rPr lang="fr-FR" sz="1400" dirty="0"/>
              <a:t>méthodes quantitatives / qualitatives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 i="1" dirty="0"/>
              <a:t>// collaboration-interactions avec étude parallèle CEAT-EPFL</a:t>
            </a: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39590"/>
            <a:ext cx="1578199" cy="4279335"/>
          </a:xfrm>
        </p:spPr>
        <p:txBody>
          <a:bodyPr anchor="b">
            <a:norm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Mobilité et territoires de vie des aînés</a:t>
            </a:r>
          </a:p>
          <a:p>
            <a:r>
              <a:rPr lang="fr-FR" sz="1000" dirty="0"/>
              <a:t>Mobilité des personnes âgées dans leurs territoires de vie et effets de l’environnement construit sur la qualité de vie, la mobilité et la sociabilité</a:t>
            </a:r>
          </a:p>
          <a:p>
            <a:r>
              <a:rPr lang="fr-FR" sz="1000" dirty="0"/>
              <a:t>D. Von der </a:t>
            </a:r>
            <a:r>
              <a:rPr lang="fr-FR" sz="1000" dirty="0" err="1"/>
              <a:t>Mühll</a:t>
            </a:r>
            <a:br>
              <a:rPr lang="fr-FR" sz="1000" dirty="0"/>
            </a:br>
            <a:r>
              <a:rPr lang="fr-FR" sz="1000" dirty="0"/>
              <a:t>V. </a:t>
            </a:r>
            <a:r>
              <a:rPr lang="fr-FR" sz="1000" dirty="0" err="1"/>
              <a:t>Hugentobler</a:t>
            </a:r>
            <a:r>
              <a:rPr lang="fr-FR" sz="1000" dirty="0"/>
              <a:t> / EESP</a:t>
            </a:r>
            <a:br>
              <a:rPr lang="fr-FR" sz="1000" dirty="0"/>
            </a:br>
            <a:r>
              <a:rPr lang="fr-FR" sz="1000" dirty="0"/>
              <a:t>R. </a:t>
            </a:r>
            <a:r>
              <a:rPr lang="fr-FR" sz="1000" dirty="0" err="1"/>
              <a:t>Bize</a:t>
            </a:r>
            <a:r>
              <a:rPr lang="fr-FR" sz="1000" dirty="0"/>
              <a:t> / IUMSP</a:t>
            </a:r>
            <a:br>
              <a:rPr lang="fr-FR" sz="1000" dirty="0"/>
            </a:br>
            <a:r>
              <a:rPr lang="fr-FR" sz="1000" dirty="0"/>
              <a:t>S. </a:t>
            </a:r>
            <a:r>
              <a:rPr lang="fr-FR" sz="1000" dirty="0" err="1"/>
              <a:t>Cornaz</a:t>
            </a:r>
            <a:r>
              <a:rPr lang="fr-FR" sz="1000" dirty="0"/>
              <a:t>  / IUMSP</a:t>
            </a:r>
            <a:br>
              <a:rPr lang="fr-FR" sz="1000" dirty="0"/>
            </a:br>
            <a:r>
              <a:rPr lang="fr-FR" sz="1000" dirty="0"/>
              <a:t>C. Dallera / EESP</a:t>
            </a:r>
            <a:br>
              <a:rPr lang="fr-FR" sz="1000" dirty="0"/>
            </a:br>
            <a:r>
              <a:rPr lang="fr-FR" sz="1000" dirty="0"/>
              <a:t>M. </a:t>
            </a:r>
            <a:r>
              <a:rPr lang="fr-FR" sz="1000" dirty="0" err="1"/>
              <a:t>Zwygart</a:t>
            </a:r>
            <a:r>
              <a:rPr lang="fr-FR" sz="1000" dirty="0"/>
              <a:t> / PSVD</a:t>
            </a:r>
            <a:br>
              <a:rPr lang="fr-FR" sz="1000" dirty="0"/>
            </a:br>
            <a:r>
              <a:rPr lang="fr-FR" sz="1000" dirty="0"/>
              <a:t>Ch. Kaiser / UNIL-IGD</a:t>
            </a:r>
          </a:p>
          <a:p>
            <a:r>
              <a:rPr lang="fr-FR" sz="1000" dirty="0"/>
              <a:t>Lausanne, avril 2016</a:t>
            </a:r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4AFA9E-98D3-0C4C-BA45-A7383C76D91A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42773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DES QUESTIONS FIL ROUGE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Comment se différencient</a:t>
            </a:r>
            <a:r>
              <a:rPr lang="fr-FR" sz="1800" b="1" dirty="0"/>
              <a:t> </a:t>
            </a:r>
            <a:r>
              <a:rPr lang="fr-FR" sz="1800" dirty="0"/>
              <a:t>les secteurs de la ville en termes de </a:t>
            </a:r>
            <a:r>
              <a:rPr lang="fr-FR" sz="1800" b="1" dirty="0" err="1"/>
              <a:t>marchabilité</a:t>
            </a:r>
            <a:r>
              <a:rPr lang="fr-FR" sz="1800" dirty="0"/>
              <a:t>, en quoi sont-ils potentiellement </a:t>
            </a:r>
            <a:r>
              <a:rPr lang="fr-FR" sz="1800" b="1" dirty="0"/>
              <a:t>favorables</a:t>
            </a:r>
            <a:r>
              <a:rPr lang="fr-FR" sz="1800" dirty="0"/>
              <a:t> /</a:t>
            </a:r>
            <a:r>
              <a:rPr lang="fr-FR" sz="1800" b="1" dirty="0"/>
              <a:t>défavorables</a:t>
            </a:r>
            <a:r>
              <a:rPr lang="fr-FR" sz="1800" dirty="0"/>
              <a:t> aux déplacements à pied des personnes âgées?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Comment leurs </a:t>
            </a:r>
            <a:r>
              <a:rPr lang="fr-FR" sz="1800" b="1" dirty="0"/>
              <a:t>territoires de vie</a:t>
            </a:r>
            <a:r>
              <a:rPr lang="fr-FR" sz="1800" dirty="0"/>
              <a:t> sont-ils </a:t>
            </a:r>
            <a:r>
              <a:rPr lang="fr-FR" sz="1800" b="1" dirty="0"/>
              <a:t>vécus</a:t>
            </a:r>
            <a:r>
              <a:rPr lang="fr-FR" sz="1800" dirty="0"/>
              <a:t> et</a:t>
            </a:r>
            <a:r>
              <a:rPr lang="fr-FR" sz="1800" b="1" dirty="0"/>
              <a:t> perçus</a:t>
            </a:r>
            <a:r>
              <a:rPr lang="fr-FR" sz="1800" dirty="0"/>
              <a:t> par les personnes âgées – positivement, négativement? en quoi sont-ils adaptés / mal adaptés à leurs besoins?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dirty="0"/>
              <a:t>Quel est l’</a:t>
            </a:r>
            <a:r>
              <a:rPr lang="fr-FR" sz="1800" b="1" dirty="0"/>
              <a:t>impact</a:t>
            </a:r>
            <a:r>
              <a:rPr lang="fr-FR" sz="1800" dirty="0"/>
              <a:t> du contexte d’environnement du logement sur l’autonomie, la vie sociale, le territoire de mobilité, la santé et la qualité de vie?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1800" i="1" dirty="0"/>
              <a:t>&gt;&gt; Sur quoi agir, et comment? (perspective opérationnelle)</a:t>
            </a:r>
          </a:p>
          <a:p>
            <a:pPr marL="0" indent="0"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28439"/>
            <a:ext cx="1578199" cy="4302843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75BF470-12BA-C843-BE0E-74CE1E4890AE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5233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1104" y="273051"/>
            <a:ext cx="6991095" cy="5626518"/>
          </a:xfrm>
        </p:spPr>
        <p:txBody>
          <a:bodyPr>
            <a:normAutofit/>
          </a:bodyPr>
          <a:lstStyle/>
          <a:p>
            <a:pPr marL="9525" lvl="1" indent="0">
              <a:buNone/>
            </a:pPr>
            <a:r>
              <a:rPr lang="fr-FR" sz="2400" b="1" dirty="0"/>
              <a:t>FOCUS GROUPS DANS CINQ QUARTIERS</a:t>
            </a:r>
            <a:endParaRPr lang="fr-FR" sz="20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spcAft>
                <a:spcPts val="600"/>
              </a:spcAft>
              <a:buNone/>
            </a:pPr>
            <a:endParaRPr lang="fr-FR" sz="2400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009008"/>
            <a:ext cx="1681478" cy="5009917"/>
          </a:xfrm>
        </p:spPr>
        <p:txBody>
          <a:bodyPr anchor="b">
            <a:normAutofit/>
          </a:bodyPr>
          <a:lstStyle/>
          <a:p>
            <a:pPr algn="r"/>
            <a:r>
              <a:rPr lang="fr-FR" sz="1200" b="1" dirty="0"/>
              <a:t>Entretiens préalables</a:t>
            </a:r>
            <a:r>
              <a:rPr lang="fr-FR" sz="1200" dirty="0"/>
              <a:t>, </a:t>
            </a:r>
            <a:r>
              <a:rPr lang="fr-FR" sz="1200" b="1" dirty="0"/>
              <a:t>repérages</a:t>
            </a:r>
            <a:r>
              <a:rPr lang="fr-FR" sz="1200" dirty="0"/>
              <a:t> </a:t>
            </a:r>
            <a:r>
              <a:rPr lang="fr-FR" sz="1200" b="1" dirty="0"/>
              <a:t>de terrain</a:t>
            </a:r>
          </a:p>
          <a:p>
            <a:pPr algn="r"/>
            <a:endParaRPr lang="fr-FR" sz="1200" dirty="0"/>
          </a:p>
          <a:p>
            <a:pPr algn="r"/>
            <a:r>
              <a:rPr lang="fr-FR" sz="1200" b="1" dirty="0"/>
              <a:t>Choix de types de quartiers différenciés</a:t>
            </a:r>
            <a:br>
              <a:rPr lang="fr-FR" sz="1200" dirty="0"/>
            </a:br>
            <a:r>
              <a:rPr lang="fr-FR" sz="1200" dirty="0"/>
              <a:t> </a:t>
            </a:r>
            <a:r>
              <a:rPr lang="fr-FR" sz="1000" dirty="0"/>
              <a:t>équipements commerciaux et services, desserte transport public, types rues, connexion centre-ville, espaces verts</a:t>
            </a:r>
          </a:p>
          <a:p>
            <a:pPr algn="r"/>
            <a:endParaRPr lang="fr-FR" sz="1200" dirty="0"/>
          </a:p>
          <a:p>
            <a:pPr algn="r"/>
            <a:r>
              <a:rPr lang="fr-FR" sz="1200" b="1" dirty="0"/>
              <a:t>FOCUS GROUPS</a:t>
            </a:r>
            <a:br>
              <a:rPr lang="fr-FR" sz="1200" b="1" dirty="0"/>
            </a:br>
            <a:r>
              <a:rPr lang="fr-FR" sz="1200" b="1" dirty="0"/>
              <a:t>37 participant-e-s</a:t>
            </a:r>
            <a:br>
              <a:rPr lang="fr-FR" sz="1200" dirty="0"/>
            </a:br>
            <a:r>
              <a:rPr lang="fr-FR" sz="1000" dirty="0"/>
              <a:t>31 femmes–6 hommes, 61-92 ans, majorité en appartement, vivant </a:t>
            </a:r>
            <a:r>
              <a:rPr lang="fr-FR" sz="1000" dirty="0" err="1"/>
              <a:t>seul-e</a:t>
            </a:r>
            <a:r>
              <a:rPr lang="fr-FR" sz="1000" dirty="0"/>
              <a:t>. majorité sans voitures, plutôt bonne santé </a:t>
            </a:r>
          </a:p>
          <a:p>
            <a:pPr algn="r"/>
            <a:endParaRPr lang="fr-FR" sz="1200" dirty="0"/>
          </a:p>
          <a:p>
            <a:pPr algn="r"/>
            <a:r>
              <a:rPr lang="fr-FR" sz="1200" b="1" dirty="0"/>
              <a:t>Entretien semi-directif</a:t>
            </a:r>
            <a:br>
              <a:rPr lang="fr-FR" sz="1200" dirty="0"/>
            </a:br>
            <a:r>
              <a:rPr lang="fr-FR" sz="1000" dirty="0"/>
              <a:t>délimitation quartier, fréquentation lieux, pratiques déplacement, obstacles et facilitateurs</a:t>
            </a:r>
            <a:br>
              <a:rPr lang="fr-FR" sz="1000" dirty="0"/>
            </a:br>
            <a:r>
              <a:rPr lang="fr-FR" sz="1000" dirty="0"/>
              <a:t>(+ questionnaire individuel)</a:t>
            </a:r>
          </a:p>
          <a:p>
            <a:pPr algn="r"/>
            <a:endParaRPr lang="fr-FR" sz="1000" dirty="0"/>
          </a:p>
          <a:p>
            <a:pPr algn="r"/>
            <a:r>
              <a:rPr lang="fr-FR" sz="800" dirty="0"/>
              <a:t>Carte: site internet Ville Lausanne</a:t>
            </a:r>
            <a:r>
              <a:rPr lang="fr-FR" sz="1000" dirty="0"/>
              <a:t> </a:t>
            </a:r>
            <a:r>
              <a:rPr lang="fr-FR" sz="1200" dirty="0"/>
              <a:t> </a:t>
            </a:r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pic>
        <p:nvPicPr>
          <p:cNvPr id="6" name="Image 5" descr="PlanLausanne_LieuxFocusGroups_vr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1009008"/>
            <a:ext cx="6853595" cy="49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4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ELEMENTS RESSORTIS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buNone/>
            </a:pPr>
            <a:r>
              <a:rPr lang="fr-CH" sz="1800" b="1" dirty="0"/>
              <a:t>Modulation des territoires de vie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Etendue des territoires de vie varie fortement, dépend notamment capacités de se déplacer et état de santé.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Parcours quotidiens (aussi à pied), parfois</a:t>
            </a:r>
            <a:r>
              <a:rPr lang="fr-CH" sz="1400" b="1" dirty="0"/>
              <a:t> </a:t>
            </a:r>
            <a:r>
              <a:rPr lang="fr-CH" sz="1400" dirty="0"/>
              <a:t>longues distances à travers plusieurs secteurs.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Déplacements réguliers </a:t>
            </a:r>
            <a:r>
              <a:rPr lang="fr-CH" sz="1400" b="1" dirty="0"/>
              <a:t>hors quartier</a:t>
            </a:r>
            <a:r>
              <a:rPr lang="fr-CH" sz="1400" dirty="0"/>
              <a:t>, par nécessité ou par plaisir (prendre transport public, balades bord lac, forêt). Itinéraires varient selon saison, météo,…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Quand voiture (un tiers des répondants), permet certains déplacements (nuit, destinations particulières), sans voiture: stratégies (adaptation, évitement).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Accessibilité à pied centre-ville et </a:t>
            </a:r>
            <a:r>
              <a:rPr lang="fr-CH" sz="1400" b="1" dirty="0"/>
              <a:t>bonne desserte TP</a:t>
            </a:r>
            <a:r>
              <a:rPr lang="fr-CH" sz="1400" dirty="0"/>
              <a:t> = atouts importants.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CH" sz="1800" b="1" dirty="0"/>
              <a:t>Commerces et lieux de rencontre</a:t>
            </a:r>
            <a:r>
              <a:rPr lang="fr-CH" sz="1800" dirty="0"/>
              <a:t> – </a:t>
            </a:r>
            <a:r>
              <a:rPr lang="fr-CH" sz="1800" b="1" dirty="0"/>
              <a:t>essentiels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Présence </a:t>
            </a:r>
            <a:r>
              <a:rPr lang="fr-CH" sz="1400" b="1" dirty="0"/>
              <a:t>commerces</a:t>
            </a:r>
            <a:r>
              <a:rPr lang="fr-CH" sz="1400" dirty="0"/>
              <a:t> = réponse besoins quotidiens + lieux de sociabilité + occasions de se déplacer à pied + rendent segments de rues agréables et propices à la marche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Essentiels quand existent // problème quand ils manquent, surtout quand additionné à desserte TP faible, risque isolement.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Concentration commerces = atout + contribue identification quartier.</a:t>
            </a:r>
            <a:endParaRPr lang="fr-FR" sz="1400" dirty="0"/>
          </a:p>
          <a:p>
            <a:pPr marL="0" indent="0">
              <a:spcAft>
                <a:spcPts val="600"/>
              </a:spcAft>
              <a:buNone/>
            </a:pPr>
            <a:endParaRPr lang="fr-FR" sz="2400" b="1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28439"/>
            <a:ext cx="1578199" cy="4290486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478DBFB-D4F5-E34C-8F6A-C14136F93576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66080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455" y="273050"/>
            <a:ext cx="6587983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ELEMENTS RESSORTIS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spcAft>
                <a:spcPts val="1800"/>
              </a:spcAft>
              <a:buNone/>
            </a:pPr>
            <a:endParaRPr lang="fr-FR" sz="1800" dirty="0"/>
          </a:p>
          <a:p>
            <a:pPr marL="0" indent="0">
              <a:buNone/>
            </a:pPr>
            <a:r>
              <a:rPr lang="fr-CH" sz="1800" b="1" dirty="0"/>
              <a:t>Desserte en transport public – un atout fondamental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Importance de la desserte TP / prolongement marche au-delà du quartier.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Atout fondamental quand existe // principale carence quand manque.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Rôle fondamental / qualité de vie quand pas ou plus de </a:t>
            </a:r>
            <a:r>
              <a:rPr lang="fr-CH" sz="1400" dirty="0" err="1"/>
              <a:t>voiture,essentiel</a:t>
            </a:r>
            <a:r>
              <a:rPr lang="fr-CH" sz="1400" dirty="0"/>
              <a:t> / sociabilité.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Accès véhicules: difficulté quand moyens auxiliaires, remplacement anciens bus, aménagement arrêts,…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CH" sz="1800" b="1" dirty="0"/>
              <a:t>Importance des espaces verts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Proximité/accès espaces verts appréciée, favorise la marche.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fr-CH" sz="1400" dirty="0"/>
              <a:t>Dans quartiers résidentiels </a:t>
            </a:r>
            <a:r>
              <a:rPr lang="fr-CH" sz="1400" b="1" dirty="0"/>
              <a:t>périphériques</a:t>
            </a:r>
            <a:r>
              <a:rPr lang="fr-CH" sz="1400" dirty="0"/>
              <a:t>, avantages présence espaces verts et tranquillité pas compensés par manque équipements commerciaux et socio-culturels, nécessite déplacements, distance à parcourir jusqu’à arrêt de bus, chemins parfois mal entretenus, trottoirs étroits, desserte transport plus faible, pas de ligne directe, quartier dortoir</a:t>
            </a:r>
            <a:endParaRPr lang="fr-FR" sz="1400" dirty="0"/>
          </a:p>
          <a:p>
            <a:pPr marL="0" indent="0">
              <a:buNone/>
            </a:pPr>
            <a:endParaRPr lang="fr-FR" sz="1500" dirty="0"/>
          </a:p>
          <a:p>
            <a:pPr marL="0" indent="0">
              <a:spcAft>
                <a:spcPts val="600"/>
              </a:spcAft>
              <a:buNone/>
            </a:pPr>
            <a:endParaRPr lang="fr-FR" sz="2400" b="1" dirty="0"/>
          </a:p>
          <a:p>
            <a:pPr marL="0" indent="0">
              <a:spcAft>
                <a:spcPts val="600"/>
              </a:spcAft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7561" y="1728439"/>
            <a:ext cx="1578199" cy="4290486"/>
          </a:xfrm>
        </p:spPr>
        <p:txBody>
          <a:bodyPr anchor="b">
            <a:normAutofit/>
          </a:bodyPr>
          <a:lstStyle/>
          <a:p>
            <a:endParaRPr lang="fr-FR" sz="1200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" y="6188058"/>
            <a:ext cx="899875" cy="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eesp_HETSS_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96" y="6205721"/>
            <a:ext cx="3241288" cy="2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F:\idCHUV_lettre-2\word\media\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315" y="6188059"/>
            <a:ext cx="2356555" cy="4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09" y="6106270"/>
            <a:ext cx="489045" cy="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unil.ch/fedora/get/actunil:wwwfbm_1439296494321/IMAGE_MAIN.png"/>
          <p:cNvPicPr>
            <a:picLocks noChangeAspect="1" noChangeArrowheads="1"/>
          </p:cNvPicPr>
          <p:nvPr/>
        </p:nvPicPr>
        <p:blipFill>
          <a:blip r:embed="rId7" cstate="print"/>
          <a:srcRect l="8657" t="-3882" r="10746" b="23729"/>
          <a:stretch>
            <a:fillRect/>
          </a:stretch>
        </p:blipFill>
        <p:spPr bwMode="auto">
          <a:xfrm>
            <a:off x="7644403" y="5861897"/>
            <a:ext cx="1187848" cy="791898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423081F-0A7D-CB4C-914E-5FD295C20455}"/>
              </a:ext>
            </a:extLst>
          </p:cNvPr>
          <p:cNvSpPr txBox="1"/>
          <p:nvPr/>
        </p:nvSpPr>
        <p:spPr>
          <a:xfrm>
            <a:off x="283850" y="996741"/>
            <a:ext cx="147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Environnements</a:t>
            </a:r>
          </a:p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favorables aux aînés</a:t>
            </a:r>
          </a:p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16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8814315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Médian.thmx</Template>
  <TotalTime>1313</TotalTime>
  <Words>1757</Words>
  <Application>Microsoft Macintosh PowerPoint</Application>
  <PresentationFormat>Affichage à l'écran (4:3)</PresentationFormat>
  <Paragraphs>285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Mangal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vdMühll</dc:creator>
  <cp:lastModifiedBy>Dominique von der Mühll</cp:lastModifiedBy>
  <cp:revision>229</cp:revision>
  <cp:lastPrinted>2018-01-15T16:00:48Z</cp:lastPrinted>
  <dcterms:created xsi:type="dcterms:W3CDTF">2016-02-07T17:36:14Z</dcterms:created>
  <dcterms:modified xsi:type="dcterms:W3CDTF">2021-11-15T14:36:51Z</dcterms:modified>
</cp:coreProperties>
</file>