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441" r:id="rId2"/>
    <p:sldId id="466" r:id="rId3"/>
    <p:sldId id="468" r:id="rId4"/>
    <p:sldId id="443" r:id="rId5"/>
    <p:sldId id="477" r:id="rId6"/>
    <p:sldId id="478" r:id="rId7"/>
    <p:sldId id="442" r:id="rId8"/>
    <p:sldId id="467" r:id="rId9"/>
    <p:sldId id="470" r:id="rId10"/>
    <p:sldId id="454" r:id="rId11"/>
    <p:sldId id="479" r:id="rId12"/>
    <p:sldId id="480" r:id="rId13"/>
    <p:sldId id="481" r:id="rId14"/>
    <p:sldId id="482" r:id="rId15"/>
    <p:sldId id="456" r:id="rId16"/>
    <p:sldId id="461" r:id="rId17"/>
    <p:sldId id="471" r:id="rId18"/>
    <p:sldId id="476" r:id="rId19"/>
    <p:sldId id="462" r:id="rId20"/>
    <p:sldId id="458" r:id="rId21"/>
    <p:sldId id="459" r:id="rId22"/>
    <p:sldId id="475" r:id="rId23"/>
    <p:sldId id="457" r:id="rId24"/>
    <p:sldId id="486" r:id="rId25"/>
    <p:sldId id="487" r:id="rId26"/>
    <p:sldId id="474" r:id="rId27"/>
    <p:sldId id="473" r:id="rId28"/>
    <p:sldId id="488" r:id="rId29"/>
  </p:sldIdLst>
  <p:sldSz cx="9144000" cy="6858000" type="screen4x3"/>
  <p:notesSz cx="6708775" cy="9836150"/>
  <p:defaultTextStyle>
    <a:defPPr>
      <a:defRPr lang="de-DE"/>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C16E"/>
    <a:srgbClr val="9B5490"/>
    <a:srgbClr val="9A5490"/>
    <a:srgbClr val="EBEBEB"/>
    <a:srgbClr val="DBDDDB"/>
    <a:srgbClr val="B3B3B3"/>
    <a:srgbClr val="95DAFD"/>
    <a:srgbClr val="91C16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1" autoAdjust="0"/>
    <p:restoredTop sz="94689" autoAdjust="0"/>
  </p:normalViewPr>
  <p:slideViewPr>
    <p:cSldViewPr>
      <p:cViewPr varScale="1">
        <p:scale>
          <a:sx n="67" d="100"/>
          <a:sy n="67" d="100"/>
        </p:scale>
        <p:origin x="-426" y="-108"/>
      </p:cViewPr>
      <p:guideLst>
        <p:guide orient="horz" pos="3888"/>
        <p:guide orient="horz" pos="912"/>
        <p:guide orient="horz" pos="160"/>
        <p:guide orient="horz" pos="4176"/>
        <p:guide orient="horz" pos="3664"/>
        <p:guide pos="336"/>
        <p:guide pos="5424"/>
      </p:guideLst>
    </p:cSldViewPr>
  </p:slideViewPr>
  <p:outlineViewPr>
    <p:cViewPr>
      <p:scale>
        <a:sx n="33" d="100"/>
        <a:sy n="33" d="100"/>
      </p:scale>
      <p:origin x="0" y="996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670" y="-102"/>
      </p:cViewPr>
      <p:guideLst>
        <p:guide orient="horz" pos="3098"/>
        <p:guide pos="211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Arbeitsblat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CH"/>
  <c:chart>
    <c:autoTitleDeleted val="1"/>
    <c:view3D>
      <c:rotX val="40"/>
      <c:rotY val="360"/>
      <c:perspective val="0"/>
    </c:view3D>
    <c:plotArea>
      <c:layout>
        <c:manualLayout>
          <c:layoutTarget val="inner"/>
          <c:xMode val="edge"/>
          <c:yMode val="edge"/>
          <c:x val="6.3964970597096965E-3"/>
          <c:y val="4.9780885147977287E-2"/>
          <c:w val="0.8891257995735623"/>
          <c:h val="0.86464088397790062"/>
        </c:manualLayout>
      </c:layout>
      <c:pie3DChart>
        <c:varyColors val="1"/>
        <c:ser>
          <c:idx val="0"/>
          <c:order val="0"/>
          <c:tx>
            <c:strRef>
              <c:f>Sheet1!$A$2</c:f>
              <c:strCache>
                <c:ptCount val="1"/>
              </c:strCache>
            </c:strRef>
          </c:tx>
          <c:spPr>
            <a:solidFill>
              <a:schemeClr val="accent1"/>
            </a:solidFill>
            <a:ln w="12205">
              <a:solidFill>
                <a:schemeClr val="tx1"/>
              </a:solidFill>
              <a:prstDash val="solid"/>
            </a:ln>
          </c:spPr>
          <c:dPt>
            <c:idx val="0"/>
            <c:spPr>
              <a:solidFill>
                <a:srgbClr val="3366FF"/>
              </a:solidFill>
              <a:ln w="12205">
                <a:solidFill>
                  <a:schemeClr val="tx1"/>
                </a:solidFill>
                <a:prstDash val="solid"/>
              </a:ln>
            </c:spPr>
          </c:dPt>
          <c:dPt>
            <c:idx val="1"/>
            <c:spPr>
              <a:solidFill>
                <a:srgbClr val="99CCFF"/>
              </a:solidFill>
              <a:ln w="12205">
                <a:solidFill>
                  <a:schemeClr val="tx1"/>
                </a:solidFill>
                <a:prstDash val="solid"/>
              </a:ln>
            </c:spPr>
          </c:dPt>
          <c:dPt>
            <c:idx val="2"/>
            <c:spPr>
              <a:solidFill>
                <a:srgbClr val="CCFFFF"/>
              </a:solidFill>
              <a:ln w="12205">
                <a:solidFill>
                  <a:schemeClr val="tx1"/>
                </a:solidFill>
                <a:prstDash val="solid"/>
              </a:ln>
            </c:spPr>
          </c:dPt>
          <c:dPt>
            <c:idx val="3"/>
            <c:spPr>
              <a:solidFill>
                <a:srgbClr val="FFFFFF"/>
              </a:solidFill>
              <a:ln w="12205">
                <a:solidFill>
                  <a:schemeClr val="tx1"/>
                </a:solidFill>
                <a:prstDash val="solid"/>
              </a:ln>
            </c:spPr>
          </c:dPt>
          <c:dLbls>
            <c:dLbl>
              <c:idx val="0"/>
              <c:spPr>
                <a:noFill/>
                <a:ln w="24410">
                  <a:noFill/>
                </a:ln>
              </c:spPr>
              <c:txPr>
                <a:bodyPr/>
                <a:lstStyle/>
                <a:p>
                  <a:pPr>
                    <a:defRPr sz="1153" b="0" i="0" u="none" strike="noStrike" baseline="0">
                      <a:solidFill>
                        <a:srgbClr val="FFFFFF"/>
                      </a:solidFill>
                      <a:latin typeface="Tahoma"/>
                      <a:ea typeface="Tahoma"/>
                      <a:cs typeface="Tahoma"/>
                    </a:defRPr>
                  </a:pPr>
                  <a:endParaRPr lang="de-DE"/>
                </a:p>
              </c:txPr>
            </c:dLbl>
            <c:dLbl>
              <c:idx val="3"/>
              <c:layout>
                <c:manualLayout>
                  <c:x val="1.4806296043630309E-2"/>
                  <c:y val="-3.4217866770273525E-2"/>
                </c:manualLayout>
              </c:layout>
              <c:dLblPos val="bestFit"/>
              <c:showVal val="1"/>
            </c:dLbl>
            <c:spPr>
              <a:noFill/>
              <a:ln w="24410">
                <a:noFill/>
              </a:ln>
            </c:spPr>
            <c:txPr>
              <a:bodyPr/>
              <a:lstStyle/>
              <a:p>
                <a:pPr>
                  <a:defRPr sz="1153" b="0" i="0" u="none" strike="noStrike" baseline="0">
                    <a:solidFill>
                      <a:schemeClr val="tx1"/>
                    </a:solidFill>
                    <a:latin typeface="Tahoma"/>
                    <a:ea typeface="Tahoma"/>
                    <a:cs typeface="Tahoma"/>
                  </a:defRPr>
                </a:pPr>
                <a:endParaRPr lang="de-DE"/>
              </a:p>
            </c:txPr>
            <c:dLblPos val="ctr"/>
            <c:showVal val="1"/>
          </c:dLbls>
          <c:cat>
            <c:strRef>
              <c:f>Sheet1!$B$1:$E$1</c:f>
              <c:strCache>
                <c:ptCount val="2"/>
                <c:pt idx="0">
                  <c:v>Ja</c:v>
                </c:pt>
                <c:pt idx="1">
                  <c:v>Nein</c:v>
                </c:pt>
              </c:strCache>
            </c:strRef>
          </c:cat>
          <c:val>
            <c:numRef>
              <c:f>Sheet1!$B$2:$E$2</c:f>
              <c:numCache>
                <c:formatCode>0%</c:formatCode>
                <c:ptCount val="4"/>
                <c:pt idx="0">
                  <c:v>0.25</c:v>
                </c:pt>
                <c:pt idx="1">
                  <c:v>0.60000000000000064</c:v>
                </c:pt>
                <c:pt idx="2">
                  <c:v>0.12000000000000002</c:v>
                </c:pt>
                <c:pt idx="3">
                  <c:v>3.0000000000000047E-2</c:v>
                </c:pt>
              </c:numCache>
            </c:numRef>
          </c:val>
        </c:ser>
        <c:dLbls>
          <c:showVal val="1"/>
        </c:dLbls>
      </c:pie3DChart>
      <c:spPr>
        <a:noFill/>
        <a:ln w="24410">
          <a:noFill/>
        </a:ln>
      </c:spPr>
    </c:plotArea>
    <c:plotVisOnly val="1"/>
    <c:dispBlanksAs val="zero"/>
  </c:chart>
  <c:spPr>
    <a:noFill/>
    <a:ln>
      <a:noFill/>
    </a:ln>
  </c:spPr>
  <c:txPr>
    <a:bodyPr/>
    <a:lstStyle/>
    <a:p>
      <a:pPr>
        <a:defRPr sz="2090" b="1" i="0" u="none" strike="noStrike" baseline="0">
          <a:solidFill>
            <a:schemeClr val="tx1"/>
          </a:solidFill>
          <a:latin typeface="Times New Roman"/>
          <a:ea typeface="Times New Roman"/>
          <a:cs typeface="Times New Roman"/>
        </a:defRPr>
      </a:pPr>
      <a:endParaRPr lang="de-D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CH"/>
  <c:chart>
    <c:autoTitleDeleted val="1"/>
    <c:plotArea>
      <c:layout>
        <c:manualLayout>
          <c:layoutTarget val="inner"/>
          <c:xMode val="edge"/>
          <c:yMode val="edge"/>
          <c:x val="0.22003929273084491"/>
          <c:y val="6.2289562289562256E-2"/>
          <c:w val="0.74066797642436244"/>
          <c:h val="0.64983164983164987"/>
        </c:manualLayout>
      </c:layout>
      <c:barChart>
        <c:barDir val="bar"/>
        <c:grouping val="stacked"/>
        <c:ser>
          <c:idx val="4"/>
          <c:order val="0"/>
          <c:tx>
            <c:strRef>
              <c:f>Sheet1!$B$1</c:f>
              <c:strCache>
                <c:ptCount val="1"/>
              </c:strCache>
            </c:strRef>
          </c:tx>
          <c:spPr>
            <a:gradFill rotWithShape="0">
              <a:gsLst>
                <a:gs pos="0">
                  <a:srgbClr val="3366FF"/>
                </a:gs>
                <a:gs pos="50000">
                  <a:srgbClr val="CCFFFF"/>
                </a:gs>
                <a:gs pos="100000">
                  <a:srgbClr val="3366FF"/>
                </a:gs>
              </a:gsLst>
              <a:lin ang="5400000" scaled="1"/>
            </a:gradFill>
            <a:ln w="10604">
              <a:solidFill>
                <a:schemeClr val="tx1"/>
              </a:solidFill>
              <a:prstDash val="solid"/>
            </a:ln>
          </c:spPr>
          <c:dLbls>
            <c:dLbl>
              <c:idx val="6"/>
              <c:spPr>
                <a:noFill/>
                <a:ln w="21207">
                  <a:noFill/>
                </a:ln>
              </c:spPr>
              <c:txPr>
                <a:bodyPr/>
                <a:lstStyle/>
                <a:p>
                  <a:pPr>
                    <a:defRPr sz="668" b="0" i="0" u="none" strike="noStrike" baseline="0">
                      <a:solidFill>
                        <a:srgbClr val="FFFFFF"/>
                      </a:solidFill>
                      <a:latin typeface="Tahoma"/>
                      <a:ea typeface="Tahoma"/>
                      <a:cs typeface="Tahoma"/>
                    </a:defRPr>
                  </a:pPr>
                  <a:endParaRPr lang="de-DE"/>
                </a:p>
              </c:txPr>
            </c:dLbl>
            <c:spPr>
              <a:noFill/>
              <a:ln w="21207">
                <a:noFill/>
              </a:ln>
            </c:spPr>
            <c:txPr>
              <a:bodyPr/>
              <a:lstStyle/>
              <a:p>
                <a:pPr>
                  <a:defRPr sz="960" b="0" i="0" u="none" strike="noStrike" baseline="0">
                    <a:solidFill>
                      <a:schemeClr val="tx1"/>
                    </a:solidFill>
                    <a:latin typeface="Tahoma"/>
                    <a:ea typeface="Tahoma"/>
                    <a:cs typeface="Tahoma"/>
                  </a:defRPr>
                </a:pPr>
                <a:endParaRPr lang="de-DE"/>
              </a:p>
            </c:txPr>
            <c:dLblPos val="ctr"/>
            <c:showVal val="1"/>
          </c:dLbls>
          <c:cat>
            <c:strRef>
              <c:f>Sheet1!$A$2:$A$4</c:f>
              <c:strCache>
                <c:ptCount val="3"/>
                <c:pt idx="0">
                  <c:v>Ja, wenn Miteinander</c:v>
                </c:pt>
                <c:pt idx="1">
                  <c:v>Ja, wenn Nebeneinander</c:v>
                </c:pt>
                <c:pt idx="2">
                  <c:v>Ja, wenn Gegeneinander</c:v>
                </c:pt>
              </c:strCache>
            </c:strRef>
          </c:cat>
          <c:val>
            <c:numRef>
              <c:f>Sheet1!$B$2:$B$4</c:f>
              <c:numCache>
                <c:formatCode>0%</c:formatCode>
                <c:ptCount val="3"/>
                <c:pt idx="0">
                  <c:v>0.98</c:v>
                </c:pt>
                <c:pt idx="1">
                  <c:v>0.25</c:v>
                </c:pt>
                <c:pt idx="2">
                  <c:v>0.12000000000000002</c:v>
                </c:pt>
              </c:numCache>
            </c:numRef>
          </c:val>
        </c:ser>
        <c:gapWidth val="30"/>
        <c:overlap val="100"/>
        <c:axId val="62670720"/>
        <c:axId val="62672256"/>
      </c:barChart>
      <c:catAx>
        <c:axId val="62670720"/>
        <c:scaling>
          <c:orientation val="maxMin"/>
        </c:scaling>
        <c:axPos val="l"/>
        <c:numFmt formatCode="General" sourceLinked="1"/>
        <c:tickLblPos val="nextTo"/>
        <c:spPr>
          <a:ln w="2651">
            <a:solidFill>
              <a:schemeClr val="tx1"/>
            </a:solidFill>
            <a:prstDash val="solid"/>
          </a:ln>
        </c:spPr>
        <c:txPr>
          <a:bodyPr rot="0" vert="horz"/>
          <a:lstStyle/>
          <a:p>
            <a:pPr>
              <a:defRPr sz="1400" b="0" i="0" u="none" strike="noStrike" baseline="0">
                <a:solidFill>
                  <a:srgbClr val="333333"/>
                </a:solidFill>
                <a:latin typeface="Tahoma"/>
                <a:ea typeface="Tahoma"/>
                <a:cs typeface="Tahoma"/>
              </a:defRPr>
            </a:pPr>
            <a:endParaRPr lang="de-DE"/>
          </a:p>
        </c:txPr>
        <c:crossAx val="62672256"/>
        <c:crosses val="autoZero"/>
        <c:auto val="1"/>
        <c:lblAlgn val="ctr"/>
        <c:lblOffset val="100"/>
        <c:tickLblSkip val="1"/>
        <c:tickMarkSkip val="1"/>
      </c:catAx>
      <c:valAx>
        <c:axId val="62672256"/>
        <c:scaling>
          <c:orientation val="minMax"/>
          <c:max val="1"/>
          <c:min val="0"/>
        </c:scaling>
        <c:axPos val="t"/>
        <c:majorGridlines>
          <c:spPr>
            <a:ln w="2651">
              <a:solidFill>
                <a:schemeClr val="tx1"/>
              </a:solidFill>
              <a:prstDash val="solid"/>
            </a:ln>
          </c:spPr>
        </c:majorGridlines>
        <c:numFmt formatCode="0%" sourceLinked="0"/>
        <c:tickLblPos val="nextTo"/>
        <c:spPr>
          <a:ln w="2651">
            <a:solidFill>
              <a:schemeClr val="tx1"/>
            </a:solidFill>
            <a:prstDash val="solid"/>
          </a:ln>
        </c:spPr>
        <c:txPr>
          <a:bodyPr rot="0" vert="horz"/>
          <a:lstStyle/>
          <a:p>
            <a:pPr>
              <a:defRPr sz="960" b="0" i="0" u="none" strike="noStrike" baseline="0">
                <a:solidFill>
                  <a:schemeClr val="tx1"/>
                </a:solidFill>
                <a:latin typeface="Tahoma"/>
                <a:ea typeface="Tahoma"/>
                <a:cs typeface="Tahoma"/>
              </a:defRPr>
            </a:pPr>
            <a:endParaRPr lang="de-DE"/>
          </a:p>
        </c:txPr>
        <c:crossAx val="62670720"/>
        <c:crosses val="autoZero"/>
        <c:crossBetween val="between"/>
        <c:majorUnit val="0.2"/>
        <c:minorUnit val="0.2"/>
      </c:valAx>
      <c:spPr>
        <a:solidFill>
          <a:srgbClr val="FFFFFF"/>
        </a:solidFill>
        <a:ln w="2651">
          <a:solidFill>
            <a:schemeClr val="tx1"/>
          </a:solidFill>
          <a:prstDash val="solid"/>
        </a:ln>
      </c:spPr>
    </c:plotArea>
    <c:plotVisOnly val="1"/>
    <c:dispBlanksAs val="gap"/>
  </c:chart>
  <c:spPr>
    <a:noFill/>
    <a:ln>
      <a:noFill/>
    </a:ln>
  </c:spPr>
  <c:txPr>
    <a:bodyPr/>
    <a:lstStyle/>
    <a:p>
      <a:pPr>
        <a:defRPr sz="856" b="1" i="0" u="none" strike="noStrike" baseline="0">
          <a:solidFill>
            <a:schemeClr val="tx1"/>
          </a:solidFill>
          <a:latin typeface="Frutiger 45 Light"/>
          <a:ea typeface="Frutiger 45 Light"/>
          <a:cs typeface="Frutiger 45 Light"/>
        </a:defRPr>
      </a:pPr>
      <a:endParaRPr lang="de-DE"/>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06713" cy="492125"/>
          </a:xfrm>
          <a:prstGeom prst="rect">
            <a:avLst/>
          </a:prstGeom>
          <a:noFill/>
          <a:ln w="9525">
            <a:noFill/>
            <a:miter lim="800000"/>
            <a:headEnd/>
            <a:tailEnd/>
          </a:ln>
          <a:effectLst/>
        </p:spPr>
        <p:txBody>
          <a:bodyPr vert="horz" wrap="square" lIns="90447" tIns="45223" rIns="90447" bIns="45223" numCol="1" anchor="t" anchorCtr="0" compatLnSpc="1">
            <a:prstTxWarp prst="textNoShape">
              <a:avLst/>
            </a:prstTxWarp>
          </a:bodyPr>
          <a:lstStyle>
            <a:lvl1pPr defTabSz="904521">
              <a:defRPr sz="1100"/>
            </a:lvl1pPr>
          </a:lstStyle>
          <a:p>
            <a:pPr>
              <a:defRPr/>
            </a:pPr>
            <a:endParaRPr lang="de-CH"/>
          </a:p>
        </p:txBody>
      </p:sp>
      <p:sp>
        <p:nvSpPr>
          <p:cNvPr id="70659" name="Rectangle 3"/>
          <p:cNvSpPr>
            <a:spLocks noGrp="1" noChangeArrowheads="1"/>
          </p:cNvSpPr>
          <p:nvPr>
            <p:ph type="dt" sz="quarter" idx="1"/>
          </p:nvPr>
        </p:nvSpPr>
        <p:spPr bwMode="auto">
          <a:xfrm>
            <a:off x="3800475" y="0"/>
            <a:ext cx="2906713" cy="492125"/>
          </a:xfrm>
          <a:prstGeom prst="rect">
            <a:avLst/>
          </a:prstGeom>
          <a:noFill/>
          <a:ln w="9525">
            <a:noFill/>
            <a:miter lim="800000"/>
            <a:headEnd/>
            <a:tailEnd/>
          </a:ln>
          <a:effectLst/>
        </p:spPr>
        <p:txBody>
          <a:bodyPr vert="horz" wrap="square" lIns="90447" tIns="45223" rIns="90447" bIns="45223" numCol="1" anchor="t" anchorCtr="0" compatLnSpc="1">
            <a:prstTxWarp prst="textNoShape">
              <a:avLst/>
            </a:prstTxWarp>
          </a:bodyPr>
          <a:lstStyle>
            <a:lvl1pPr algn="r" defTabSz="904521">
              <a:defRPr sz="1100"/>
            </a:lvl1pPr>
          </a:lstStyle>
          <a:p>
            <a:pPr>
              <a:defRPr/>
            </a:pPr>
            <a:endParaRPr lang="de-CH"/>
          </a:p>
        </p:txBody>
      </p:sp>
      <p:sp>
        <p:nvSpPr>
          <p:cNvPr id="70660" name="Rectangle 4"/>
          <p:cNvSpPr>
            <a:spLocks noGrp="1" noChangeArrowheads="1"/>
          </p:cNvSpPr>
          <p:nvPr>
            <p:ph type="ftr" sz="quarter" idx="2"/>
          </p:nvPr>
        </p:nvSpPr>
        <p:spPr bwMode="auto">
          <a:xfrm>
            <a:off x="0" y="9342438"/>
            <a:ext cx="2906713" cy="492125"/>
          </a:xfrm>
          <a:prstGeom prst="rect">
            <a:avLst/>
          </a:prstGeom>
          <a:noFill/>
          <a:ln w="9525">
            <a:noFill/>
            <a:miter lim="800000"/>
            <a:headEnd/>
            <a:tailEnd/>
          </a:ln>
          <a:effectLst/>
        </p:spPr>
        <p:txBody>
          <a:bodyPr vert="horz" wrap="square" lIns="90447" tIns="45223" rIns="90447" bIns="45223" numCol="1" anchor="b" anchorCtr="0" compatLnSpc="1">
            <a:prstTxWarp prst="textNoShape">
              <a:avLst/>
            </a:prstTxWarp>
          </a:bodyPr>
          <a:lstStyle>
            <a:lvl1pPr defTabSz="904521">
              <a:defRPr sz="1100"/>
            </a:lvl1pPr>
          </a:lstStyle>
          <a:p>
            <a:pPr>
              <a:defRPr/>
            </a:pPr>
            <a:endParaRPr lang="de-CH"/>
          </a:p>
        </p:txBody>
      </p:sp>
      <p:sp>
        <p:nvSpPr>
          <p:cNvPr id="70661" name="Rectangle 5"/>
          <p:cNvSpPr>
            <a:spLocks noGrp="1" noChangeArrowheads="1"/>
          </p:cNvSpPr>
          <p:nvPr>
            <p:ph type="sldNum" sz="quarter" idx="3"/>
          </p:nvPr>
        </p:nvSpPr>
        <p:spPr bwMode="auto">
          <a:xfrm>
            <a:off x="3800475" y="9342438"/>
            <a:ext cx="2906713" cy="492125"/>
          </a:xfrm>
          <a:prstGeom prst="rect">
            <a:avLst/>
          </a:prstGeom>
          <a:noFill/>
          <a:ln w="9525">
            <a:noFill/>
            <a:miter lim="800000"/>
            <a:headEnd/>
            <a:tailEnd/>
          </a:ln>
          <a:effectLst/>
        </p:spPr>
        <p:txBody>
          <a:bodyPr vert="horz" wrap="square" lIns="90447" tIns="45223" rIns="90447" bIns="45223" numCol="1" anchor="b" anchorCtr="0" compatLnSpc="1">
            <a:prstTxWarp prst="textNoShape">
              <a:avLst/>
            </a:prstTxWarp>
          </a:bodyPr>
          <a:lstStyle>
            <a:lvl1pPr algn="r" defTabSz="904521">
              <a:defRPr sz="1100"/>
            </a:lvl1pPr>
          </a:lstStyle>
          <a:p>
            <a:pPr>
              <a:defRPr/>
            </a:pPr>
            <a:fld id="{EC31F770-F47E-43BF-AE1F-F82D15B5496D}" type="slidenum">
              <a:rPr lang="de-CH"/>
              <a:pPr>
                <a:defRPr/>
              </a:pPr>
              <a:t>‹Nr.›</a:t>
            </a:fld>
            <a:endParaRPr lang="de-CH"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06713" cy="492125"/>
          </a:xfrm>
          <a:prstGeom prst="rect">
            <a:avLst/>
          </a:prstGeom>
          <a:noFill/>
          <a:ln w="9525">
            <a:noFill/>
            <a:miter lim="800000"/>
            <a:headEnd/>
            <a:tailEnd/>
          </a:ln>
          <a:effectLst/>
        </p:spPr>
        <p:txBody>
          <a:bodyPr vert="horz" wrap="square" lIns="90447" tIns="45223" rIns="90447" bIns="45223" numCol="1" anchor="t" anchorCtr="0" compatLnSpc="1">
            <a:prstTxWarp prst="textNoShape">
              <a:avLst/>
            </a:prstTxWarp>
          </a:bodyPr>
          <a:lstStyle>
            <a:lvl1pPr defTabSz="904521">
              <a:defRPr sz="1100"/>
            </a:lvl1pPr>
          </a:lstStyle>
          <a:p>
            <a:pPr>
              <a:defRPr/>
            </a:pPr>
            <a:endParaRPr lang="de-CH"/>
          </a:p>
        </p:txBody>
      </p:sp>
      <p:sp>
        <p:nvSpPr>
          <p:cNvPr id="73731" name="Rectangle 3"/>
          <p:cNvSpPr>
            <a:spLocks noGrp="1" noChangeArrowheads="1"/>
          </p:cNvSpPr>
          <p:nvPr>
            <p:ph type="dt" idx="1"/>
          </p:nvPr>
        </p:nvSpPr>
        <p:spPr bwMode="auto">
          <a:xfrm>
            <a:off x="3800475" y="0"/>
            <a:ext cx="2906713" cy="492125"/>
          </a:xfrm>
          <a:prstGeom prst="rect">
            <a:avLst/>
          </a:prstGeom>
          <a:noFill/>
          <a:ln w="9525">
            <a:noFill/>
            <a:miter lim="800000"/>
            <a:headEnd/>
            <a:tailEnd/>
          </a:ln>
          <a:effectLst/>
        </p:spPr>
        <p:txBody>
          <a:bodyPr vert="horz" wrap="square" lIns="90447" tIns="45223" rIns="90447" bIns="45223" numCol="1" anchor="t" anchorCtr="0" compatLnSpc="1">
            <a:prstTxWarp prst="textNoShape">
              <a:avLst/>
            </a:prstTxWarp>
          </a:bodyPr>
          <a:lstStyle>
            <a:lvl1pPr algn="r" defTabSz="904521">
              <a:defRPr sz="1100"/>
            </a:lvl1pPr>
          </a:lstStyle>
          <a:p>
            <a:pPr>
              <a:defRPr/>
            </a:pPr>
            <a:endParaRPr lang="de-CH"/>
          </a:p>
        </p:txBody>
      </p:sp>
      <p:sp>
        <p:nvSpPr>
          <p:cNvPr id="12292" name="Rectangle 4"/>
          <p:cNvSpPr>
            <a:spLocks noGrp="1" noRot="1" noChangeAspect="1" noChangeArrowheads="1" noTextEdit="1"/>
          </p:cNvSpPr>
          <p:nvPr>
            <p:ph type="sldImg" idx="2"/>
          </p:nvPr>
        </p:nvSpPr>
        <p:spPr bwMode="auto">
          <a:xfrm>
            <a:off x="896938" y="738188"/>
            <a:ext cx="4914900" cy="3687762"/>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669925" y="4672013"/>
            <a:ext cx="5368925" cy="4425950"/>
          </a:xfrm>
          <a:prstGeom prst="rect">
            <a:avLst/>
          </a:prstGeom>
          <a:noFill/>
          <a:ln w="9525">
            <a:noFill/>
            <a:miter lim="800000"/>
            <a:headEnd/>
            <a:tailEnd/>
          </a:ln>
          <a:effectLst/>
        </p:spPr>
        <p:txBody>
          <a:bodyPr vert="horz" wrap="square" lIns="90447" tIns="45223" rIns="90447" bIns="45223" numCol="1" anchor="t" anchorCtr="0" compatLnSpc="1">
            <a:prstTxWarp prst="textNoShape">
              <a:avLst/>
            </a:prstTxWarp>
          </a:bodyPr>
          <a:lstStyle/>
          <a:p>
            <a:pPr lvl="0"/>
            <a:r>
              <a:rPr lang="de-CH" noProof="0" smtClean="0"/>
              <a:t>Textmasterformate durch Klicken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73734" name="Rectangle 6"/>
          <p:cNvSpPr>
            <a:spLocks noGrp="1" noChangeArrowheads="1"/>
          </p:cNvSpPr>
          <p:nvPr>
            <p:ph type="ftr" sz="quarter" idx="4"/>
          </p:nvPr>
        </p:nvSpPr>
        <p:spPr bwMode="auto">
          <a:xfrm>
            <a:off x="0" y="9342438"/>
            <a:ext cx="2906713" cy="492125"/>
          </a:xfrm>
          <a:prstGeom prst="rect">
            <a:avLst/>
          </a:prstGeom>
          <a:noFill/>
          <a:ln w="9525">
            <a:noFill/>
            <a:miter lim="800000"/>
            <a:headEnd/>
            <a:tailEnd/>
          </a:ln>
          <a:effectLst/>
        </p:spPr>
        <p:txBody>
          <a:bodyPr vert="horz" wrap="square" lIns="90447" tIns="45223" rIns="90447" bIns="45223" numCol="1" anchor="b" anchorCtr="0" compatLnSpc="1">
            <a:prstTxWarp prst="textNoShape">
              <a:avLst/>
            </a:prstTxWarp>
          </a:bodyPr>
          <a:lstStyle>
            <a:lvl1pPr defTabSz="904521">
              <a:defRPr sz="1100"/>
            </a:lvl1pPr>
          </a:lstStyle>
          <a:p>
            <a:pPr>
              <a:defRPr/>
            </a:pPr>
            <a:endParaRPr lang="de-CH"/>
          </a:p>
        </p:txBody>
      </p:sp>
      <p:sp>
        <p:nvSpPr>
          <p:cNvPr id="73735" name="Rectangle 7"/>
          <p:cNvSpPr>
            <a:spLocks noGrp="1" noChangeArrowheads="1"/>
          </p:cNvSpPr>
          <p:nvPr>
            <p:ph type="sldNum" sz="quarter" idx="5"/>
          </p:nvPr>
        </p:nvSpPr>
        <p:spPr bwMode="auto">
          <a:xfrm>
            <a:off x="3800475" y="9342438"/>
            <a:ext cx="2906713" cy="492125"/>
          </a:xfrm>
          <a:prstGeom prst="rect">
            <a:avLst/>
          </a:prstGeom>
          <a:noFill/>
          <a:ln w="9525">
            <a:noFill/>
            <a:miter lim="800000"/>
            <a:headEnd/>
            <a:tailEnd/>
          </a:ln>
          <a:effectLst/>
        </p:spPr>
        <p:txBody>
          <a:bodyPr vert="horz" wrap="square" lIns="90447" tIns="45223" rIns="90447" bIns="45223" numCol="1" anchor="b" anchorCtr="0" compatLnSpc="1">
            <a:prstTxWarp prst="textNoShape">
              <a:avLst/>
            </a:prstTxWarp>
          </a:bodyPr>
          <a:lstStyle>
            <a:lvl1pPr algn="r" defTabSz="904521">
              <a:defRPr sz="1100"/>
            </a:lvl1pPr>
          </a:lstStyle>
          <a:p>
            <a:pPr>
              <a:defRPr/>
            </a:pPr>
            <a:fld id="{39CCE154-A7D0-455E-A63C-F621147031A4}" type="slidenum">
              <a:rPr lang="de-CH"/>
              <a:pPr>
                <a:defRPr/>
              </a:pPr>
              <a:t>‹Nr.›</a:t>
            </a:fld>
            <a:endParaRPr lang="de-CH"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p:spPr>
        <p:txBody>
          <a:bodyPr/>
          <a:lstStyle/>
          <a:p>
            <a:endParaRPr lang="de-CH" smtClean="0"/>
          </a:p>
        </p:txBody>
      </p:sp>
      <p:sp>
        <p:nvSpPr>
          <p:cNvPr id="31748" name="Foliennummernplatzhalter 3"/>
          <p:cNvSpPr>
            <a:spLocks noGrp="1"/>
          </p:cNvSpPr>
          <p:nvPr>
            <p:ph type="sldNum" sz="quarter" idx="5"/>
          </p:nvPr>
        </p:nvSpPr>
        <p:spPr>
          <a:noFill/>
        </p:spPr>
        <p:txBody>
          <a:bodyPr/>
          <a:lstStyle/>
          <a:p>
            <a:pPr defTabSz="903288"/>
            <a:fld id="{E6CA4765-B534-47A1-9484-FEA867D1AE50}" type="slidenum">
              <a:rPr lang="de-CH" smtClean="0"/>
              <a:pPr defTabSz="903288"/>
              <a:t>22</a:t>
            </a:fld>
            <a:endParaRPr lang="de-CH"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91300" y="179388"/>
            <a:ext cx="2019300" cy="586105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533400" y="179388"/>
            <a:ext cx="5905500" cy="58610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39750" y="179388"/>
            <a:ext cx="8064500" cy="533400"/>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533400" y="1447800"/>
            <a:ext cx="3962400" cy="459263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quarter" idx="2"/>
          </p:nvPr>
        </p:nvSpPr>
        <p:spPr>
          <a:xfrm>
            <a:off x="4648200" y="1447800"/>
            <a:ext cx="3962400" cy="22193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Inhaltsplatzhalter 4"/>
          <p:cNvSpPr>
            <a:spLocks noGrp="1"/>
          </p:cNvSpPr>
          <p:nvPr>
            <p:ph sz="quarter" idx="3"/>
          </p:nvPr>
        </p:nvSpPr>
        <p:spPr>
          <a:xfrm>
            <a:off x="4648200" y="3819525"/>
            <a:ext cx="3962400" cy="222091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181708" y="1"/>
            <a:ext cx="7271238" cy="549275"/>
          </a:xfrm>
        </p:spPr>
        <p:txBody>
          <a:bodyPr/>
          <a:lstStyle/>
          <a:p>
            <a:r>
              <a:rPr lang="de-DE" smtClean="0"/>
              <a:t>Titelmasterformat durch Klicken bearbeiten</a:t>
            </a:r>
            <a:endParaRPr lang="de-CH"/>
          </a:p>
        </p:txBody>
      </p:sp>
      <p:sp>
        <p:nvSpPr>
          <p:cNvPr id="3" name="Diagrammplatzhalter 2"/>
          <p:cNvSpPr>
            <a:spLocks noGrp="1"/>
          </p:cNvSpPr>
          <p:nvPr>
            <p:ph type="chart" idx="1"/>
          </p:nvPr>
        </p:nvSpPr>
        <p:spPr>
          <a:xfrm>
            <a:off x="184639" y="693739"/>
            <a:ext cx="8842131" cy="4979987"/>
          </a:xfrm>
        </p:spPr>
        <p:txBody>
          <a:bodyPr/>
          <a:lstStyle/>
          <a:p>
            <a:endParaRPr lang="de-CH"/>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a:xfrm>
            <a:off x="571472" y="1500174"/>
            <a:ext cx="8077200" cy="4592638"/>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533400" y="1447800"/>
            <a:ext cx="3962400" cy="4592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447800"/>
            <a:ext cx="3962400" cy="4592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79388"/>
            <a:ext cx="8064500" cy="53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Mastertitelformat bearbeiten</a:t>
            </a:r>
          </a:p>
        </p:txBody>
      </p:sp>
      <p:sp>
        <p:nvSpPr>
          <p:cNvPr id="1027" name="Rectangle 3"/>
          <p:cNvSpPr>
            <a:spLocks noGrp="1" noChangeArrowheads="1"/>
          </p:cNvSpPr>
          <p:nvPr>
            <p:ph type="body" idx="1"/>
          </p:nvPr>
        </p:nvSpPr>
        <p:spPr bwMode="auto">
          <a:xfrm>
            <a:off x="533400" y="1447800"/>
            <a:ext cx="8077200" cy="4592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pic>
        <p:nvPicPr>
          <p:cNvPr id="1028" name="Picture 11" descr="M_Kultur_2farbig_d"/>
          <p:cNvPicPr>
            <a:picLocks noChangeAspect="1" noChangeArrowheads="1"/>
          </p:cNvPicPr>
          <p:nvPr/>
        </p:nvPicPr>
        <p:blipFill>
          <a:blip r:embed="rId15" cstate="print"/>
          <a:srcRect/>
          <a:stretch>
            <a:fillRect/>
          </a:stretch>
        </p:blipFill>
        <p:spPr bwMode="auto">
          <a:xfrm>
            <a:off x="463550" y="6461125"/>
            <a:ext cx="838200" cy="363538"/>
          </a:xfrm>
          <a:prstGeom prst="rect">
            <a:avLst/>
          </a:prstGeom>
          <a:noFill/>
          <a:ln w="9525">
            <a:noFill/>
            <a:miter lim="800000"/>
            <a:headEnd/>
            <a:tailEnd/>
          </a:ln>
        </p:spPr>
      </p:pic>
      <p:sp>
        <p:nvSpPr>
          <p:cNvPr id="1036" name="Rectangle 12"/>
          <p:cNvSpPr>
            <a:spLocks noChangeArrowheads="1"/>
          </p:cNvSpPr>
          <p:nvPr/>
        </p:nvSpPr>
        <p:spPr bwMode="auto">
          <a:xfrm>
            <a:off x="1452563" y="6408738"/>
            <a:ext cx="5989637" cy="379412"/>
          </a:xfrm>
          <a:prstGeom prst="rect">
            <a:avLst/>
          </a:prstGeom>
          <a:noFill/>
          <a:ln w="9525">
            <a:noFill/>
            <a:miter lim="800000"/>
            <a:headEnd/>
            <a:tailEnd/>
          </a:ln>
          <a:effectLst/>
        </p:spPr>
        <p:txBody>
          <a:bodyPr lIns="0" tIns="0" rIns="0" bIns="0" anchor="ctr"/>
          <a:lstStyle/>
          <a:p>
            <a:pPr>
              <a:defRPr/>
            </a:pPr>
            <a:r>
              <a:rPr lang="de-DE" sz="1000" dirty="0" smtClean="0">
                <a:latin typeface="Arial" charset="0"/>
              </a:rPr>
              <a:t>Tagung SAGW, „Generationenfreundliche Gemeinde“</a:t>
            </a:r>
            <a:r>
              <a:rPr lang="de-DE" sz="800" dirty="0">
                <a:latin typeface="Arial" charset="0"/>
              </a:rPr>
              <a:t>	</a:t>
            </a:r>
          </a:p>
        </p:txBody>
      </p:sp>
      <p:sp>
        <p:nvSpPr>
          <p:cNvPr id="1037" name="Rectangle 13"/>
          <p:cNvSpPr>
            <a:spLocks noChangeArrowheads="1"/>
          </p:cNvSpPr>
          <p:nvPr/>
        </p:nvSpPr>
        <p:spPr bwMode="auto">
          <a:xfrm>
            <a:off x="6959600" y="6400800"/>
            <a:ext cx="1651000" cy="379413"/>
          </a:xfrm>
          <a:prstGeom prst="rect">
            <a:avLst/>
          </a:prstGeom>
          <a:noFill/>
          <a:ln w="9525">
            <a:noFill/>
            <a:miter lim="800000"/>
            <a:headEnd/>
            <a:tailEnd/>
          </a:ln>
          <a:effectLst/>
        </p:spPr>
        <p:txBody>
          <a:bodyPr wrap="none" lIns="0" tIns="0" rIns="0" bIns="0" anchor="ctr"/>
          <a:lstStyle/>
          <a:p>
            <a:pPr algn="r">
              <a:defRPr/>
            </a:pPr>
            <a:r>
              <a:rPr lang="de-DE" sz="1000" dirty="0" smtClean="0">
                <a:latin typeface="Arial" charset="0"/>
              </a:rPr>
              <a:t>6. Mai 2010 |  </a:t>
            </a:r>
            <a:r>
              <a:rPr lang="de-DE" sz="1000" dirty="0">
                <a:latin typeface="Arial" charset="0"/>
              </a:rPr>
              <a:t>Seite </a:t>
            </a:r>
            <a:fld id="{437A655C-F548-434F-9970-DC546F3C0547}" type="slidenum">
              <a:rPr lang="de-DE" sz="1000">
                <a:latin typeface="Arial" charset="0"/>
              </a:rPr>
              <a:pPr algn="r">
                <a:defRPr/>
              </a:pPr>
              <a:t>‹Nr.›</a:t>
            </a:fld>
            <a:endParaRPr lang="de-DE" sz="1000" dirty="0">
              <a:latin typeface="Arial" charset="0"/>
            </a:endParaRPr>
          </a:p>
        </p:txBody>
      </p:sp>
      <p:sp>
        <p:nvSpPr>
          <p:cNvPr id="1038" name="Line 14"/>
          <p:cNvSpPr>
            <a:spLocks noChangeShapeType="1"/>
          </p:cNvSpPr>
          <p:nvPr/>
        </p:nvSpPr>
        <p:spPr bwMode="auto">
          <a:xfrm flipH="1" flipV="1">
            <a:off x="0" y="6399213"/>
            <a:ext cx="9144000" cy="1587"/>
          </a:xfrm>
          <a:prstGeom prst="line">
            <a:avLst/>
          </a:prstGeom>
          <a:noFill/>
          <a:ln w="9525">
            <a:solidFill>
              <a:schemeClr val="tx1"/>
            </a:solidFill>
            <a:round/>
            <a:headEnd/>
            <a:tailEnd/>
          </a:ln>
          <a:effectLst/>
        </p:spPr>
        <p:txBody>
          <a:bodyPr wrap="none" anchor="ctr"/>
          <a:lstStyle/>
          <a:p>
            <a:pPr>
              <a:defRPr/>
            </a:pPr>
            <a:endParaRPr lang="de-CH"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fontAlgn="base">
        <a:spcBef>
          <a:spcPct val="0"/>
        </a:spcBef>
        <a:spcAft>
          <a:spcPct val="0"/>
        </a:spcAft>
        <a:defRPr sz="2600">
          <a:solidFill>
            <a:schemeClr val="tx2"/>
          </a:solidFill>
          <a:latin typeface="Arial" charset="0"/>
        </a:defRPr>
      </a:lvl6pPr>
      <a:lvl7pPr marL="914400" algn="l" rtl="0" fontAlgn="base">
        <a:spcBef>
          <a:spcPct val="0"/>
        </a:spcBef>
        <a:spcAft>
          <a:spcPct val="0"/>
        </a:spcAft>
        <a:defRPr sz="2600">
          <a:solidFill>
            <a:schemeClr val="tx2"/>
          </a:solidFill>
          <a:latin typeface="Arial" charset="0"/>
        </a:defRPr>
      </a:lvl7pPr>
      <a:lvl8pPr marL="1371600" algn="l" rtl="0" fontAlgn="base">
        <a:spcBef>
          <a:spcPct val="0"/>
        </a:spcBef>
        <a:spcAft>
          <a:spcPct val="0"/>
        </a:spcAft>
        <a:defRPr sz="2600">
          <a:solidFill>
            <a:schemeClr val="tx2"/>
          </a:solidFill>
          <a:latin typeface="Arial" charset="0"/>
        </a:defRPr>
      </a:lvl8pPr>
      <a:lvl9pPr marL="1828800" algn="l" rtl="0" fontAlgn="base">
        <a:spcBef>
          <a:spcPct val="0"/>
        </a:spcBef>
        <a:spcAft>
          <a:spcPct val="0"/>
        </a:spcAft>
        <a:defRPr sz="2600">
          <a:solidFill>
            <a:schemeClr val="tx2"/>
          </a:solidFill>
          <a:latin typeface="Arial" charset="0"/>
        </a:defRPr>
      </a:lvl9pPr>
    </p:titleStyle>
    <p:bodyStyle>
      <a:lvl1pPr marL="190500" indent="-190500" algn="l" rtl="0" eaLnBrk="0" fontAlgn="base" hangingPunct="0">
        <a:spcBef>
          <a:spcPct val="20000"/>
        </a:spcBef>
        <a:spcAft>
          <a:spcPct val="0"/>
        </a:spcAft>
        <a:buChar char="-"/>
        <a:defRPr sz="2000">
          <a:solidFill>
            <a:schemeClr val="tx1"/>
          </a:solidFill>
          <a:latin typeface="+mn-lt"/>
          <a:ea typeface="+mn-ea"/>
          <a:cs typeface="+mn-cs"/>
        </a:defRPr>
      </a:lvl1pPr>
      <a:lvl2pPr marL="668338" indent="-190500" algn="l" rtl="0" eaLnBrk="0" fontAlgn="base" hangingPunct="0">
        <a:spcBef>
          <a:spcPct val="20000"/>
        </a:spcBef>
        <a:spcAft>
          <a:spcPct val="0"/>
        </a:spcAft>
        <a:buChar char="-"/>
        <a:defRPr sz="2000">
          <a:solidFill>
            <a:schemeClr val="tx1"/>
          </a:solidFill>
          <a:latin typeface="+mn-lt"/>
        </a:defRPr>
      </a:lvl2pPr>
      <a:lvl3pPr marL="1144588" indent="-192088" algn="l" rtl="0" eaLnBrk="0" fontAlgn="base" hangingPunct="0">
        <a:spcBef>
          <a:spcPct val="20000"/>
        </a:spcBef>
        <a:spcAft>
          <a:spcPct val="0"/>
        </a:spcAft>
        <a:buChar char="-"/>
        <a:defRPr sz="2000">
          <a:solidFill>
            <a:schemeClr val="tx1"/>
          </a:solidFill>
          <a:latin typeface="+mn-lt"/>
        </a:defRPr>
      </a:lvl3pPr>
      <a:lvl4pPr marL="1624013" indent="-192088" algn="l" rtl="0" eaLnBrk="0" fontAlgn="base" hangingPunct="0">
        <a:spcBef>
          <a:spcPct val="20000"/>
        </a:spcBef>
        <a:spcAft>
          <a:spcPct val="0"/>
        </a:spcAft>
        <a:buChar char="-"/>
        <a:defRPr sz="2000">
          <a:solidFill>
            <a:schemeClr val="tx1"/>
          </a:solidFill>
          <a:latin typeface="+mn-lt"/>
        </a:defRPr>
      </a:lvl4pPr>
      <a:lvl5pPr marL="2008188" indent="-193675" algn="l" rtl="0" eaLnBrk="0" fontAlgn="base" hangingPunct="0">
        <a:spcBef>
          <a:spcPct val="20000"/>
        </a:spcBef>
        <a:spcAft>
          <a:spcPct val="0"/>
        </a:spcAft>
        <a:buChar char="-"/>
        <a:defRPr sz="2000">
          <a:solidFill>
            <a:schemeClr val="tx1"/>
          </a:solidFill>
          <a:latin typeface="+mn-lt"/>
        </a:defRPr>
      </a:lvl5pPr>
      <a:lvl6pPr marL="2465388" indent="-193675" algn="l" rtl="0" fontAlgn="base">
        <a:spcBef>
          <a:spcPct val="20000"/>
        </a:spcBef>
        <a:spcAft>
          <a:spcPct val="0"/>
        </a:spcAft>
        <a:buChar char="-"/>
        <a:defRPr sz="2000">
          <a:solidFill>
            <a:schemeClr val="tx1"/>
          </a:solidFill>
          <a:latin typeface="+mn-lt"/>
        </a:defRPr>
      </a:lvl6pPr>
      <a:lvl7pPr marL="2922588" indent="-193675" algn="l" rtl="0" fontAlgn="base">
        <a:spcBef>
          <a:spcPct val="20000"/>
        </a:spcBef>
        <a:spcAft>
          <a:spcPct val="0"/>
        </a:spcAft>
        <a:buChar char="-"/>
        <a:defRPr sz="2000">
          <a:solidFill>
            <a:schemeClr val="tx1"/>
          </a:solidFill>
          <a:latin typeface="+mn-lt"/>
        </a:defRPr>
      </a:lvl7pPr>
      <a:lvl8pPr marL="3379788" indent="-193675" algn="l" rtl="0" fontAlgn="base">
        <a:spcBef>
          <a:spcPct val="20000"/>
        </a:spcBef>
        <a:spcAft>
          <a:spcPct val="0"/>
        </a:spcAft>
        <a:buChar char="-"/>
        <a:defRPr sz="2000">
          <a:solidFill>
            <a:schemeClr val="tx1"/>
          </a:solidFill>
          <a:latin typeface="+mn-lt"/>
        </a:defRPr>
      </a:lvl8pPr>
      <a:lvl9pPr marL="3836988" indent="-193675"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nnovage.ch/html/?id=1&amp;L=0" TargetMode="External"/><Relationship Id="rId1" Type="http://schemas.openxmlformats.org/officeDocument/2006/relationships/slideLayout" Target="../slideLayouts/slideLayout2.xml"/><Relationship Id="rId6" Type="http://schemas.openxmlformats.org/officeDocument/2006/relationships/hyperlink" Target="http://www.innovage.ch/"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hyperlink" Target="http://www.tavolata.net/"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www.grossm&#252;tter.ch/" TargetMode="External"/><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0.gif"/><Relationship Id="rId4" Type="http://schemas.openxmlformats.org/officeDocument/2006/relationships/hyperlink" Target="http://www.xhochherz.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gif"/><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www.service-learning.ch/"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afa.sg.ch/home/dienstleistungen_rav.html" TargetMode="External"/><Relationship Id="rId13" Type="http://schemas.openxmlformats.org/officeDocument/2006/relationships/hyperlink" Target="http://www.tandem-online.ch/50_plus/" TargetMode="External"/><Relationship Id="rId3" Type="http://schemas.openxmlformats.org/officeDocument/2006/relationships/image" Target="../media/image13.gif"/><Relationship Id="rId7" Type="http://schemas.openxmlformats.org/officeDocument/2006/relationships/image" Target="../media/image15.gif"/><Relationship Id="rId12" Type="http://schemas.openxmlformats.org/officeDocument/2006/relationships/hyperlink" Target="http://www.tandem-online.ch/18_plus/" TargetMode="External"/><Relationship Id="rId2" Type="http://schemas.openxmlformats.org/officeDocument/2006/relationships/hyperlink" Target="http://www.kulturprozent.ch/" TargetMode="External"/><Relationship Id="rId1" Type="http://schemas.openxmlformats.org/officeDocument/2006/relationships/slideLayout" Target="../slideLayouts/slideLayout4.xml"/><Relationship Id="rId6" Type="http://schemas.openxmlformats.org/officeDocument/2006/relationships/hyperlink" Target="http://www.benevol-sg.ch/" TargetMode="External"/><Relationship Id="rId11" Type="http://schemas.openxmlformats.org/officeDocument/2006/relationships/image" Target="../media/image18.jpeg"/><Relationship Id="rId5" Type="http://schemas.openxmlformats.org/officeDocument/2006/relationships/image" Target="../media/image14.gif"/><Relationship Id="rId10" Type="http://schemas.openxmlformats.org/officeDocument/2006/relationships/image" Target="../media/image17.jpeg"/><Relationship Id="rId4" Type="http://schemas.openxmlformats.org/officeDocument/2006/relationships/hyperlink" Target="http://www.sg.pro-senectute.ch/" TargetMode="External"/><Relationship Id="rId9" Type="http://schemas.openxmlformats.org/officeDocument/2006/relationships/image" Target="../media/image16.gif"/><Relationship Id="rId14" Type="http://schemas.openxmlformats.org/officeDocument/2006/relationships/hyperlink" Target="http://www.tandem-online.ch/"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vitaminb.ch/angebote/pdf/vitaminB_Folder_0806191.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enerationenakademie.ch/" TargetMode="Externa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migros-kulturprozent.ch/" TargetMode="External"/><Relationship Id="rId2" Type="http://schemas.openxmlformats.org/officeDocument/2006/relationships/hyperlink" Target="http://www.intergeneration.ch/"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Der Staat allein kann‘s nicht richten:</a:t>
            </a:r>
            <a:br>
              <a:rPr lang="de-CH" dirty="0" smtClean="0"/>
            </a:br>
            <a:r>
              <a:rPr lang="de-CH" dirty="0" smtClean="0"/>
              <a:t/>
            </a:r>
            <a:br>
              <a:rPr lang="de-CH" dirty="0" smtClean="0"/>
            </a:br>
            <a:r>
              <a:rPr lang="de-CH" dirty="0" smtClean="0"/>
              <a:t>Die Rolle der Zivilgesellschaft in einer </a:t>
            </a:r>
            <a:br>
              <a:rPr lang="de-CH" dirty="0" smtClean="0"/>
            </a:br>
            <a:r>
              <a:rPr lang="de-CH" dirty="0" smtClean="0"/>
              <a:t>generationenbewussten Gemeinde</a:t>
            </a:r>
            <a:endParaRPr lang="de-CH" dirty="0"/>
          </a:p>
        </p:txBody>
      </p:sp>
      <p:sp>
        <p:nvSpPr>
          <p:cNvPr id="3" name="Inhaltsplatzhalter 2"/>
          <p:cNvSpPr>
            <a:spLocks noGrp="1"/>
          </p:cNvSpPr>
          <p:nvPr>
            <p:ph idx="1"/>
          </p:nvPr>
        </p:nvSpPr>
        <p:spPr/>
        <p:txBody>
          <a:bodyPr/>
          <a:lstStyle/>
          <a:p>
            <a:pPr>
              <a:buNone/>
            </a:pPr>
            <a:endParaRPr lang="de-CH" dirty="0" smtClean="0"/>
          </a:p>
          <a:p>
            <a:pPr>
              <a:buNone/>
            </a:pPr>
            <a:endParaRPr lang="de-CH" dirty="0" smtClean="0"/>
          </a:p>
          <a:p>
            <a:pPr>
              <a:buNone/>
            </a:pPr>
            <a:endParaRPr lang="de-CH" dirty="0" smtClean="0"/>
          </a:p>
          <a:p>
            <a:pPr>
              <a:buNone/>
            </a:pPr>
            <a:endParaRPr lang="de-CH" dirty="0" smtClean="0"/>
          </a:p>
          <a:p>
            <a:pPr>
              <a:buNone/>
            </a:pPr>
            <a:endParaRPr lang="de-CH" dirty="0" smtClean="0"/>
          </a:p>
          <a:p>
            <a:pPr>
              <a:buNone/>
            </a:pPr>
            <a:endParaRPr lang="de-CH" dirty="0" smtClean="0"/>
          </a:p>
          <a:p>
            <a:pPr>
              <a:buNone/>
            </a:pPr>
            <a:endParaRPr lang="de-CH" dirty="0" smtClean="0"/>
          </a:p>
          <a:p>
            <a:pPr>
              <a:buNone/>
            </a:pPr>
            <a:r>
              <a:rPr lang="de-CH" dirty="0" smtClean="0"/>
              <a:t>Heinz Altorfer</a:t>
            </a:r>
          </a:p>
          <a:p>
            <a:pPr>
              <a:buNone/>
            </a:pPr>
            <a:r>
              <a:rPr lang="de-CH" dirty="0" smtClean="0"/>
              <a:t>Leiter Soziales</a:t>
            </a:r>
          </a:p>
          <a:p>
            <a:pPr>
              <a:buNone/>
            </a:pPr>
            <a:r>
              <a:rPr lang="de-CH" dirty="0" smtClean="0"/>
              <a:t>Migros-Kulturprozent MGB</a:t>
            </a:r>
            <a:endParaRPr lang="de-CH"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Ausprägungen generationenbezogenen Handelns </a:t>
            </a:r>
            <a:br>
              <a:rPr lang="de-CH" sz="2800" dirty="0" smtClean="0"/>
            </a:br>
            <a:r>
              <a:rPr lang="de-CH" sz="2800" dirty="0" smtClean="0"/>
              <a:t>in der Gemeinde </a:t>
            </a:r>
            <a:br>
              <a:rPr lang="de-CH" sz="2800" dirty="0" smtClean="0"/>
            </a:br>
            <a:endParaRPr lang="de-CH" dirty="0"/>
          </a:p>
        </p:txBody>
      </p:sp>
      <p:sp>
        <p:nvSpPr>
          <p:cNvPr id="3" name="Inhaltsplatzhalter 2"/>
          <p:cNvSpPr>
            <a:spLocks noGrp="1"/>
          </p:cNvSpPr>
          <p:nvPr>
            <p:ph sz="half" idx="1"/>
          </p:nvPr>
        </p:nvSpPr>
        <p:spPr>
          <a:xfrm>
            <a:off x="962028" y="1285860"/>
            <a:ext cx="7896252" cy="4592638"/>
          </a:xfrm>
        </p:spPr>
        <p:txBody>
          <a:bodyPr/>
          <a:lstStyle/>
          <a:p>
            <a:pPr>
              <a:buNone/>
            </a:pPr>
            <a:r>
              <a:rPr lang="de-CH" sz="2000" dirty="0" smtClean="0"/>
              <a:t>Generationenbewusst</a:t>
            </a:r>
          </a:p>
          <a:p>
            <a:r>
              <a:rPr lang="de-CH" sz="1600" dirty="0" smtClean="0"/>
              <a:t>bewusste Wahrnehmung der Interessenlagen von Generationen </a:t>
            </a:r>
            <a:br>
              <a:rPr lang="de-CH" sz="1600" dirty="0" smtClean="0"/>
            </a:br>
            <a:r>
              <a:rPr lang="de-CH" sz="1600" dirty="0" smtClean="0"/>
              <a:t>im kommunalen Kontext: Unterschiedlichkeit – Gemeinsamkeit</a:t>
            </a:r>
          </a:p>
          <a:p>
            <a:r>
              <a:rPr lang="de-CH" sz="1600" dirty="0" smtClean="0"/>
              <a:t>Bewusste Wahrnehmung von Akteuren unterschiedlicher Generationen</a:t>
            </a:r>
          </a:p>
          <a:p>
            <a:pPr>
              <a:buNone/>
            </a:pPr>
            <a:endParaRPr lang="de-CH" sz="2000" dirty="0" smtClean="0"/>
          </a:p>
          <a:p>
            <a:pPr>
              <a:buNone/>
            </a:pPr>
            <a:r>
              <a:rPr lang="de-CH" sz="2000" dirty="0" smtClean="0"/>
              <a:t>Generationenfreundlich</a:t>
            </a:r>
            <a:endParaRPr lang="de-CH" sz="1600" dirty="0" smtClean="0"/>
          </a:p>
          <a:p>
            <a:r>
              <a:rPr lang="de-CH" sz="1600" dirty="0" smtClean="0"/>
              <a:t>Handlungsorientierung an der Balance von Interessen unterschiedlicher Generationen </a:t>
            </a:r>
          </a:p>
          <a:p>
            <a:pPr>
              <a:buNone/>
            </a:pPr>
            <a:r>
              <a:rPr lang="de-CH" sz="1600" dirty="0" smtClean="0"/>
              <a:t>– Prävention und  Aufgreifen von Konflikten mit Generationenbezug</a:t>
            </a:r>
          </a:p>
          <a:p>
            <a:pPr>
              <a:buNone/>
            </a:pPr>
            <a:endParaRPr lang="de-CH" sz="2000" dirty="0" smtClean="0"/>
          </a:p>
          <a:p>
            <a:pPr>
              <a:buNone/>
            </a:pPr>
            <a:r>
              <a:rPr lang="de-CH" sz="2000" dirty="0" smtClean="0"/>
              <a:t>Generationenübergreifend</a:t>
            </a:r>
          </a:p>
          <a:p>
            <a:r>
              <a:rPr lang="de-CH" sz="1600" dirty="0" smtClean="0"/>
              <a:t>Denken, Planen und Handeln über Alterssegmentierung hinaus</a:t>
            </a:r>
          </a:p>
          <a:p>
            <a:endParaRPr lang="de-CH" sz="1600" dirty="0" smtClean="0"/>
          </a:p>
          <a:p>
            <a:pPr>
              <a:buNone/>
            </a:pPr>
            <a:r>
              <a:rPr lang="de-CH" sz="2000" dirty="0" smtClean="0"/>
              <a:t>Generationenverbindend</a:t>
            </a:r>
            <a:endParaRPr lang="de-CH" sz="1600" dirty="0" smtClean="0"/>
          </a:p>
          <a:p>
            <a:r>
              <a:rPr lang="de-CH" sz="1600" dirty="0" smtClean="0"/>
              <a:t>aktive Interventionen für Kontakt, Begegnung und Austausch</a:t>
            </a:r>
          </a:p>
          <a:p>
            <a:r>
              <a:rPr lang="de-CH" sz="1600" dirty="0" smtClean="0"/>
              <a:t>intendiertes gemeinsames Handeln verschiedener Generationen</a:t>
            </a:r>
          </a:p>
          <a:p>
            <a:endParaRPr lang="de-CH" sz="1600" dirty="0" smtClean="0"/>
          </a:p>
          <a:p>
            <a:endParaRPr lang="de-CH" sz="1100" dirty="0" smtClean="0"/>
          </a:p>
          <a:p>
            <a:pPr>
              <a:buNone/>
            </a:pPr>
            <a:endParaRPr lang="de-CH" sz="1100" dirty="0" smtClean="0"/>
          </a:p>
          <a:p>
            <a:endParaRPr lang="de-CH" sz="1100" dirty="0"/>
          </a:p>
        </p:txBody>
      </p:sp>
      <p:sp>
        <p:nvSpPr>
          <p:cNvPr id="4" name="Pfeil nach unten 3"/>
          <p:cNvSpPr/>
          <p:nvPr/>
        </p:nvSpPr>
        <p:spPr bwMode="auto">
          <a:xfrm>
            <a:off x="357158" y="1379022"/>
            <a:ext cx="484632" cy="978408"/>
          </a:xfrm>
          <a:prstGeom prst="downArrow">
            <a:avLst/>
          </a:prstGeom>
          <a:solidFill>
            <a:schemeClr val="accent1">
              <a:alpha val="41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5" name="Pfeil nach unten 4"/>
          <p:cNvSpPr/>
          <p:nvPr/>
        </p:nvSpPr>
        <p:spPr bwMode="auto">
          <a:xfrm>
            <a:off x="357158" y="2950658"/>
            <a:ext cx="484632" cy="978408"/>
          </a:xfrm>
          <a:prstGeom prst="downArrow">
            <a:avLst/>
          </a:prstGeom>
          <a:solidFill>
            <a:schemeClr val="accent1">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dirty="0" smtClean="0">
              <a:ln>
                <a:noFill/>
              </a:ln>
              <a:solidFill>
                <a:schemeClr val="tx1"/>
              </a:solidFill>
              <a:effectLst/>
              <a:latin typeface="Times" pitchFamily="18" charset="0"/>
            </a:endParaRPr>
          </a:p>
        </p:txBody>
      </p:sp>
      <p:sp>
        <p:nvSpPr>
          <p:cNvPr id="6" name="Pfeil nach unten 5"/>
          <p:cNvSpPr/>
          <p:nvPr/>
        </p:nvSpPr>
        <p:spPr bwMode="auto">
          <a:xfrm>
            <a:off x="357158" y="4500570"/>
            <a:ext cx="484632" cy="978408"/>
          </a:xfrm>
          <a:prstGeom prst="downArrow">
            <a:avLst/>
          </a:prstGeom>
          <a:solidFill>
            <a:schemeClr val="accent1">
              <a:alpha val="4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Generationen</a:t>
            </a:r>
            <a:r>
              <a:rPr lang="de-CH" b="1" dirty="0" smtClean="0"/>
              <a:t>bewusste</a:t>
            </a:r>
            <a:r>
              <a:rPr lang="de-CH" dirty="0" smtClean="0"/>
              <a:t> kommunale Zivilgesellschaft</a:t>
            </a:r>
            <a:endParaRPr lang="de-CH" dirty="0"/>
          </a:p>
        </p:txBody>
      </p:sp>
      <p:sp>
        <p:nvSpPr>
          <p:cNvPr id="4" name="Inhaltsplatzhalter 3"/>
          <p:cNvSpPr>
            <a:spLocks noGrp="1"/>
          </p:cNvSpPr>
          <p:nvPr>
            <p:ph sz="half" idx="2"/>
          </p:nvPr>
        </p:nvSpPr>
        <p:spPr>
          <a:xfrm>
            <a:off x="571472" y="1122378"/>
            <a:ext cx="8039128" cy="4592638"/>
          </a:xfrm>
        </p:spPr>
        <p:txBody>
          <a:bodyPr/>
          <a:lstStyle/>
          <a:p>
            <a:pPr marL="514350" indent="-514350">
              <a:spcBef>
                <a:spcPts val="0"/>
              </a:spcBef>
              <a:spcAft>
                <a:spcPts val="1200"/>
              </a:spcAft>
              <a:buFont typeface="Wingdings" pitchFamily="2" charset="2"/>
              <a:buChar char="§"/>
            </a:pPr>
            <a:r>
              <a:rPr lang="de-CH" sz="2600" dirty="0" smtClean="0"/>
              <a:t>Wie werden unterschiedliche, aber auch gemeinsame Bedürfnisse von Menschen verschiedener Generationen wahrgenommen: </a:t>
            </a:r>
            <a:br>
              <a:rPr lang="de-CH" sz="2600" dirty="0" smtClean="0"/>
            </a:br>
            <a:r>
              <a:rPr lang="de-CH" sz="2600" dirty="0" smtClean="0"/>
              <a:t>in Vereinen, Kirchen, politischen Gruppierungen, Alters- und Jugendinstitutionen?</a:t>
            </a:r>
            <a:br>
              <a:rPr lang="de-CH" sz="2600" dirty="0" smtClean="0"/>
            </a:br>
            <a:r>
              <a:rPr lang="de-CH" sz="2600" dirty="0" smtClean="0"/>
              <a:t>Was bedeutet das für die Praxis? </a:t>
            </a:r>
          </a:p>
          <a:p>
            <a:pPr marL="514350" indent="-514350">
              <a:spcBef>
                <a:spcPts val="0"/>
              </a:spcBef>
              <a:spcAft>
                <a:spcPts val="600"/>
              </a:spcAft>
              <a:buFont typeface="Wingdings" pitchFamily="2" charset="2"/>
              <a:buChar char="§"/>
            </a:pPr>
            <a:r>
              <a:rPr lang="de-CH" sz="2600" dirty="0" smtClean="0"/>
              <a:t>Welche zivilgesellschaftliche Akteure unterschiedlicher Generationen sind in der Gemeinde? </a:t>
            </a:r>
            <a:br>
              <a:rPr lang="de-CH" sz="2600" dirty="0" smtClean="0"/>
            </a:br>
            <a:r>
              <a:rPr lang="de-CH" sz="2600" dirty="0" smtClean="0"/>
              <a:t>Was ist deren Potenzial für die Gemeinde?</a:t>
            </a:r>
          </a:p>
          <a:p>
            <a:pPr>
              <a:spcBef>
                <a:spcPts val="0"/>
              </a:spcBef>
              <a:spcAft>
                <a:spcPts val="600"/>
              </a:spcAft>
              <a:buNone/>
            </a:pPr>
            <a:endParaRPr lang="de-CH" sz="2600" dirty="0" smtClean="0"/>
          </a:p>
          <a:p>
            <a:pPr>
              <a:spcBef>
                <a:spcPts val="0"/>
              </a:spcBef>
              <a:spcAft>
                <a:spcPts val="600"/>
              </a:spcAft>
              <a:buNone/>
            </a:pPr>
            <a:endParaRPr lang="de-CH" sz="2600" dirty="0" smtClean="0"/>
          </a:p>
          <a:p>
            <a:pPr>
              <a:spcBef>
                <a:spcPts val="0"/>
              </a:spcBef>
              <a:spcAft>
                <a:spcPts val="600"/>
              </a:spcAft>
              <a:buNone/>
            </a:pPr>
            <a:endParaRPr lang="de-CH" sz="2600" dirty="0" smtClean="0"/>
          </a:p>
          <a:p>
            <a:pPr>
              <a:spcBef>
                <a:spcPts val="0"/>
              </a:spcBef>
              <a:spcAft>
                <a:spcPts val="600"/>
              </a:spcAft>
            </a:pPr>
            <a:endParaRPr lang="de-CH" sz="2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Generationen</a:t>
            </a:r>
            <a:r>
              <a:rPr lang="de-CH" b="1" dirty="0" smtClean="0"/>
              <a:t>freundliche</a:t>
            </a:r>
            <a:r>
              <a:rPr lang="de-CH" dirty="0" smtClean="0"/>
              <a:t> kommunale Zivilgesellschaft</a:t>
            </a:r>
            <a:endParaRPr lang="de-CH" dirty="0"/>
          </a:p>
        </p:txBody>
      </p:sp>
      <p:sp>
        <p:nvSpPr>
          <p:cNvPr id="4" name="Inhaltsplatzhalter 3"/>
          <p:cNvSpPr>
            <a:spLocks noGrp="1"/>
          </p:cNvSpPr>
          <p:nvPr>
            <p:ph sz="half" idx="2"/>
          </p:nvPr>
        </p:nvSpPr>
        <p:spPr>
          <a:xfrm>
            <a:off x="571472" y="1071546"/>
            <a:ext cx="8039128" cy="4592638"/>
          </a:xfrm>
        </p:spPr>
        <p:txBody>
          <a:bodyPr/>
          <a:lstStyle/>
          <a:p>
            <a:pPr>
              <a:spcBef>
                <a:spcPts val="1200"/>
              </a:spcBef>
              <a:buFont typeface="Wingdings" pitchFamily="2" charset="2"/>
              <a:buChar char="§"/>
            </a:pPr>
            <a:r>
              <a:rPr lang="de-CH" sz="2600" dirty="0" smtClean="0"/>
              <a:t>Alle Generationen fühlen sich willkommen – wirklich alle?</a:t>
            </a:r>
          </a:p>
          <a:p>
            <a:pPr>
              <a:spcBef>
                <a:spcPts val="1200"/>
              </a:spcBef>
              <a:buFont typeface="Wingdings" pitchFamily="2" charset="2"/>
              <a:buChar char="§"/>
            </a:pPr>
            <a:r>
              <a:rPr lang="de-CH" sz="2600" dirty="0" smtClean="0"/>
              <a:t>Beschränkt sich das Thema Generationen auf das Schema Alt-Jung? Wo bleiben die mittleren Generationen? Und jene an den „Rändern“ der Lebensalter? </a:t>
            </a:r>
          </a:p>
          <a:p>
            <a:pPr>
              <a:spcBef>
                <a:spcPts val="1200"/>
              </a:spcBef>
              <a:buFont typeface="Wingdings" pitchFamily="2" charset="2"/>
              <a:buChar char="§"/>
            </a:pPr>
            <a:r>
              <a:rPr lang="de-CH" sz="2600" dirty="0" smtClean="0"/>
              <a:t>Wie werden generationsspezifische Differenzen oder Konflikte wahrgenommen und angegangen? </a:t>
            </a:r>
          </a:p>
          <a:p>
            <a:pPr>
              <a:spcBef>
                <a:spcPts val="1200"/>
              </a:spcBef>
              <a:buFont typeface="Wingdings" pitchFamily="2" charset="2"/>
              <a:buChar char="§"/>
            </a:pPr>
            <a:r>
              <a:rPr lang="de-CH" sz="2600" dirty="0" smtClean="0"/>
              <a:t>Wie sieht es mit der Generationenvielfalt in den zivilgesellschaftlichen Organisationen aus?</a:t>
            </a:r>
          </a:p>
          <a:p>
            <a:pPr>
              <a:spcBef>
                <a:spcPts val="1200"/>
              </a:spcBef>
              <a:buFont typeface="Wingdings" pitchFamily="2" charset="2"/>
              <a:buChar char="§"/>
            </a:pPr>
            <a:endParaRPr lang="de-CH" sz="2600" dirty="0" smtClean="0"/>
          </a:p>
          <a:p>
            <a:pPr>
              <a:spcBef>
                <a:spcPts val="1200"/>
              </a:spcBef>
            </a:pPr>
            <a:endParaRPr lang="de-CH"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Generationen</a:t>
            </a:r>
            <a:r>
              <a:rPr lang="de-CH" b="1" dirty="0" smtClean="0"/>
              <a:t>übergreifende</a:t>
            </a:r>
            <a:r>
              <a:rPr lang="de-CH" dirty="0" smtClean="0"/>
              <a:t>  kommunale Zivilgesellschaft</a:t>
            </a:r>
            <a:endParaRPr lang="de-CH" dirty="0"/>
          </a:p>
        </p:txBody>
      </p:sp>
      <p:sp>
        <p:nvSpPr>
          <p:cNvPr id="4" name="Inhaltsplatzhalter 3"/>
          <p:cNvSpPr>
            <a:spLocks noGrp="1"/>
          </p:cNvSpPr>
          <p:nvPr>
            <p:ph sz="half" idx="2"/>
          </p:nvPr>
        </p:nvSpPr>
        <p:spPr>
          <a:xfrm>
            <a:off x="571472" y="1447800"/>
            <a:ext cx="8039128" cy="4592638"/>
          </a:xfrm>
        </p:spPr>
        <p:txBody>
          <a:bodyPr/>
          <a:lstStyle/>
          <a:p>
            <a:pPr>
              <a:buFont typeface="Wingdings" pitchFamily="2" charset="2"/>
              <a:buChar char="§"/>
            </a:pPr>
            <a:r>
              <a:rPr lang="de-CH" sz="2600" dirty="0" smtClean="0"/>
              <a:t>Welche Generationen haben welchen Einfluss?</a:t>
            </a:r>
          </a:p>
          <a:p>
            <a:pPr>
              <a:buFont typeface="Wingdings" pitchFamily="2" charset="2"/>
              <a:buChar char="§"/>
            </a:pPr>
            <a:r>
              <a:rPr lang="de-CH" sz="2600" dirty="0" smtClean="0"/>
              <a:t>Gibt es eine „Leitkultur“ einer bestimmten Generation?</a:t>
            </a:r>
          </a:p>
          <a:p>
            <a:pPr>
              <a:buFont typeface="Wingdings" pitchFamily="2" charset="2"/>
              <a:buChar char="§"/>
            </a:pPr>
            <a:r>
              <a:rPr lang="de-CH" sz="2600" dirty="0" smtClean="0"/>
              <a:t>Wie gelingt es, bei Planungsprozessen die Sicht unterschiedlicher Generationen einzubeziehen?</a:t>
            </a:r>
          </a:p>
          <a:p>
            <a:pPr>
              <a:buFont typeface="Wingdings" pitchFamily="2" charset="2"/>
              <a:buChar char="§"/>
            </a:pPr>
            <a:r>
              <a:rPr lang="de-CH" sz="2600" dirty="0" smtClean="0"/>
              <a:t>Welche Vorteile haben generationenübergreifende Überlegungen?</a:t>
            </a:r>
          </a:p>
          <a:p>
            <a:pPr>
              <a:buFont typeface="Wingdings" pitchFamily="2" charset="2"/>
              <a:buChar char="§"/>
            </a:pPr>
            <a:r>
              <a:rPr lang="de-CH" sz="2600" dirty="0" smtClean="0"/>
              <a:t>Wie lässt sich ein </a:t>
            </a:r>
            <a:r>
              <a:rPr lang="de-CH" sz="2600" dirty="0" err="1" smtClean="0"/>
              <a:t>generation-mainstreaming</a:t>
            </a:r>
            <a:r>
              <a:rPr lang="de-CH" sz="2600" dirty="0" smtClean="0"/>
              <a:t> einrichten?</a:t>
            </a:r>
          </a:p>
          <a:p>
            <a:pPr>
              <a:buNone/>
            </a:pPr>
            <a:endParaRPr lang="de-CH" sz="2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Generationen</a:t>
            </a:r>
            <a:r>
              <a:rPr lang="de-CH" b="1" dirty="0" smtClean="0"/>
              <a:t>verbindende</a:t>
            </a:r>
            <a:r>
              <a:rPr lang="de-CH" dirty="0" smtClean="0"/>
              <a:t> kommunale Zivilgesellschaft</a:t>
            </a:r>
            <a:endParaRPr lang="de-CH" dirty="0"/>
          </a:p>
        </p:txBody>
      </p:sp>
      <p:sp>
        <p:nvSpPr>
          <p:cNvPr id="4" name="Inhaltsplatzhalter 3"/>
          <p:cNvSpPr>
            <a:spLocks noGrp="1"/>
          </p:cNvSpPr>
          <p:nvPr>
            <p:ph sz="half" idx="2"/>
          </p:nvPr>
        </p:nvSpPr>
        <p:spPr>
          <a:xfrm>
            <a:off x="571472" y="1447800"/>
            <a:ext cx="8039128" cy="4592638"/>
          </a:xfrm>
        </p:spPr>
        <p:txBody>
          <a:bodyPr/>
          <a:lstStyle/>
          <a:p>
            <a:pPr>
              <a:buFont typeface="Wingdings" pitchFamily="2" charset="2"/>
              <a:buChar char="§"/>
            </a:pPr>
            <a:r>
              <a:rPr lang="de-CH" sz="2600" dirty="0" smtClean="0"/>
              <a:t>Wo macht Kontakt, Begegnung und Austausch zwischen den Generationen Sinn? Wo ist er nötig? Für wen? Wo ist der Dialog aufgesetzt?</a:t>
            </a:r>
          </a:p>
          <a:p>
            <a:pPr>
              <a:buFont typeface="Wingdings" pitchFamily="2" charset="2"/>
              <a:buChar char="§"/>
            </a:pPr>
            <a:r>
              <a:rPr lang="de-CH" sz="2600" dirty="0" smtClean="0"/>
              <a:t>Für welche Organisationen sind generationenverbindende Aktivitäten funktional?</a:t>
            </a:r>
          </a:p>
          <a:p>
            <a:pPr>
              <a:buFont typeface="Wingdings" pitchFamily="2" charset="2"/>
              <a:buChar char="§"/>
            </a:pPr>
            <a:r>
              <a:rPr lang="de-CH" sz="2600" dirty="0" smtClean="0"/>
              <a:t>Wie lässt sich Nachhaltigkeit im Austausch zwischen den Generationen erreichen?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b="1" dirty="0" smtClean="0"/>
              <a:t>Förderung </a:t>
            </a:r>
            <a:r>
              <a:rPr lang="de-CH" sz="2400" dirty="0" smtClean="0"/>
              <a:t>der kommunalen Zivilgesellschaft </a:t>
            </a:r>
          </a:p>
        </p:txBody>
      </p:sp>
      <p:sp>
        <p:nvSpPr>
          <p:cNvPr id="3" name="Inhaltsplatzhalter 2"/>
          <p:cNvSpPr>
            <a:spLocks noGrp="1"/>
          </p:cNvSpPr>
          <p:nvPr>
            <p:ph sz="half" idx="1"/>
          </p:nvPr>
        </p:nvSpPr>
        <p:spPr>
          <a:xfrm>
            <a:off x="571472" y="928670"/>
            <a:ext cx="7396186" cy="4592638"/>
          </a:xfrm>
        </p:spPr>
        <p:txBody>
          <a:bodyPr/>
          <a:lstStyle/>
          <a:p>
            <a:pPr>
              <a:buFont typeface="Wingdings" pitchFamily="2" charset="2"/>
              <a:buChar char="§"/>
            </a:pPr>
            <a:r>
              <a:rPr lang="de-CH" sz="2400" b="1" dirty="0" smtClean="0"/>
              <a:t>Begründung</a:t>
            </a:r>
            <a:r>
              <a:rPr lang="de-CH" sz="2400" dirty="0" smtClean="0"/>
              <a:t>: Förderung des freiwilligen Engagements erzielt Effekte , welche sich für das Gemeinwesen und die Partizipation der Einwohner positiv auswirken können.</a:t>
            </a:r>
          </a:p>
          <a:p>
            <a:pPr>
              <a:buFont typeface="Wingdings" pitchFamily="2" charset="2"/>
              <a:buChar char="§"/>
            </a:pPr>
            <a:r>
              <a:rPr lang="de-CH" sz="2400" b="1" dirty="0" smtClean="0"/>
              <a:t>Kooperation</a:t>
            </a:r>
            <a:r>
              <a:rPr lang="de-CH" sz="2400" dirty="0" smtClean="0"/>
              <a:t>: Generationenbewusste Politik lässt sich optimal in der Kooperation  der politischen Gemeinde mit zivilgesellschaftlichen Organisationen erzielen.</a:t>
            </a:r>
          </a:p>
          <a:p>
            <a:pPr>
              <a:buFont typeface="Wingdings" pitchFamily="2" charset="2"/>
              <a:buChar char="§"/>
            </a:pPr>
            <a:r>
              <a:rPr lang="de-CH" sz="2400" b="1" dirty="0" smtClean="0"/>
              <a:t>Private</a:t>
            </a:r>
            <a:r>
              <a:rPr lang="de-CH" sz="2400" dirty="0" smtClean="0"/>
              <a:t>: Auch private Institutionen und Organisationen können die kommunale Zivilgesellschaft auf ein generationenbezogenes Verhalten hin unterstützen.</a:t>
            </a:r>
          </a:p>
          <a:p>
            <a:pPr>
              <a:buNone/>
            </a:pPr>
            <a:r>
              <a:rPr lang="de-CH" sz="2400" dirty="0" smtClean="0"/>
              <a:t>	</a:t>
            </a:r>
            <a:r>
              <a:rPr lang="de-CH" sz="2000" dirty="0" smtClean="0"/>
              <a:t>Am Beispiel des Migros-Kulturprozent folgen nun einige Förderbeispiele:  </a:t>
            </a:r>
            <a:endParaRPr lang="de-CH"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innovage.ch/html/fileadmin/innovage.ch/images/logo.gif">
            <a:hlinkClick r:id="rId2"/>
          </p:cNvPr>
          <p:cNvPicPr>
            <a:picLocks noChangeAspect="1" noChangeArrowheads="1"/>
          </p:cNvPicPr>
          <p:nvPr/>
        </p:nvPicPr>
        <p:blipFill>
          <a:blip r:embed="rId3" cstate="print"/>
          <a:srcRect/>
          <a:stretch>
            <a:fillRect/>
          </a:stretch>
        </p:blipFill>
        <p:spPr bwMode="auto">
          <a:xfrm>
            <a:off x="0" y="-214338"/>
            <a:ext cx="4214810" cy="1638359"/>
          </a:xfrm>
          <a:prstGeom prst="rect">
            <a:avLst/>
          </a:prstGeom>
          <a:noFill/>
          <a:ln w="9525">
            <a:noFill/>
            <a:miter lim="800000"/>
            <a:headEnd/>
            <a:tailEnd/>
          </a:ln>
        </p:spPr>
      </p:pic>
      <p:sp>
        <p:nvSpPr>
          <p:cNvPr id="3" name="Inhaltsplatzhalter 2"/>
          <p:cNvSpPr>
            <a:spLocks noGrp="1"/>
          </p:cNvSpPr>
          <p:nvPr>
            <p:ph idx="1"/>
          </p:nvPr>
        </p:nvSpPr>
        <p:spPr>
          <a:xfrm>
            <a:off x="533400" y="857232"/>
            <a:ext cx="8077200" cy="4592637"/>
          </a:xfrm>
        </p:spPr>
        <p:txBody>
          <a:bodyPr/>
          <a:lstStyle/>
          <a:p>
            <a:pPr>
              <a:defRPr/>
            </a:pPr>
            <a:r>
              <a:rPr lang="de-CH" dirty="0" smtClean="0"/>
              <a:t>Initiative Pensionierte engagieren sich mit ihrem Wissen und ihrer Erfahrung für die Zivilgesellschaft. </a:t>
            </a:r>
          </a:p>
          <a:p>
            <a:pPr>
              <a:defRPr/>
            </a:pPr>
            <a:r>
              <a:rPr lang="de-CH" dirty="0" smtClean="0"/>
              <a:t>Sie geben ihr Erfahrungswissen an andere Generationen weiter, beraten Non-Profit-Organisationen in strategischen Fragen, realisieren Projekte in Zusammenarbeit mit anderen Institutionen oder setzen eigene Ideen um.  </a:t>
            </a:r>
          </a:p>
          <a:p>
            <a:pPr>
              <a:defRPr/>
            </a:pPr>
            <a:r>
              <a:rPr lang="de-CH" dirty="0" smtClean="0"/>
              <a:t>Innovage-Beraterinnen und -Berater sind ausgebildet und arbeiten freiwillig und unentgeltlich.</a:t>
            </a:r>
          </a:p>
          <a:p>
            <a:pPr marL="5220000" indent="0">
              <a:buFontTx/>
              <a:buNone/>
              <a:defRPr/>
            </a:pPr>
            <a:r>
              <a:rPr lang="de-CH" dirty="0" smtClean="0"/>
              <a:t>140 </a:t>
            </a:r>
            <a:r>
              <a:rPr lang="de-CH" dirty="0" err="1" smtClean="0"/>
              <a:t>BeraterInnen</a:t>
            </a:r>
            <a:r>
              <a:rPr lang="de-CH" dirty="0" smtClean="0"/>
              <a:t>  in 6 regionalen  Netzwerken: Bern-Solothurn, Ost-</a:t>
            </a:r>
            <a:r>
              <a:rPr lang="de-CH" dirty="0" err="1" smtClean="0"/>
              <a:t>schweiz</a:t>
            </a:r>
            <a:r>
              <a:rPr lang="de-CH" dirty="0" smtClean="0"/>
              <a:t>, Zürich, Zentral-</a:t>
            </a:r>
            <a:r>
              <a:rPr lang="de-CH" dirty="0" err="1" smtClean="0"/>
              <a:t>schweiz</a:t>
            </a:r>
            <a:r>
              <a:rPr lang="de-CH" dirty="0" smtClean="0"/>
              <a:t>, Nordwest-</a:t>
            </a:r>
            <a:r>
              <a:rPr lang="de-CH" dirty="0" err="1" smtClean="0"/>
              <a:t>schweiz</a:t>
            </a:r>
            <a:r>
              <a:rPr lang="de-CH" dirty="0" smtClean="0"/>
              <a:t> und </a:t>
            </a:r>
            <a:r>
              <a:rPr lang="de-CH" dirty="0" err="1" smtClean="0"/>
              <a:t>Romandie</a:t>
            </a:r>
            <a:r>
              <a:rPr lang="de-CH" dirty="0" smtClean="0"/>
              <a:t> . Neu: Tessin (2010)</a:t>
            </a:r>
          </a:p>
          <a:p>
            <a:pPr marL="5220000" indent="0">
              <a:buFontTx/>
              <a:buNone/>
              <a:defRPr/>
            </a:pPr>
            <a:endParaRPr lang="de-CH" dirty="0" smtClean="0"/>
          </a:p>
          <a:p>
            <a:pPr>
              <a:buFontTx/>
              <a:buNone/>
              <a:defRPr/>
            </a:pPr>
            <a:endParaRPr lang="de-CH" dirty="0"/>
          </a:p>
        </p:txBody>
      </p:sp>
      <p:pic>
        <p:nvPicPr>
          <p:cNvPr id="45060" name="Picture 4" descr="http://www.innovage.ch/html/typo3temp/pics/82ce9d1474.jpg"/>
          <p:cNvPicPr>
            <a:picLocks noChangeAspect="1" noChangeArrowheads="1"/>
          </p:cNvPicPr>
          <p:nvPr/>
        </p:nvPicPr>
        <p:blipFill>
          <a:blip r:embed="rId4" cstate="print"/>
          <a:srcRect/>
          <a:stretch>
            <a:fillRect/>
          </a:stretch>
        </p:blipFill>
        <p:spPr bwMode="auto">
          <a:xfrm>
            <a:off x="571478" y="3643314"/>
            <a:ext cx="5072092" cy="1885128"/>
          </a:xfrm>
          <a:prstGeom prst="rect">
            <a:avLst/>
          </a:prstGeom>
          <a:noFill/>
          <a:ln w="9525">
            <a:noFill/>
            <a:miter lim="800000"/>
            <a:headEnd/>
            <a:tailEnd/>
          </a:ln>
        </p:spPr>
      </p:pic>
      <p:pic>
        <p:nvPicPr>
          <p:cNvPr id="21510" name="Grafik 16" descr="M_Kultur_KuR_Claimlink.d_sw.jpg"/>
          <p:cNvPicPr>
            <a:picLocks noChangeAspect="1"/>
          </p:cNvPicPr>
          <p:nvPr/>
        </p:nvPicPr>
        <p:blipFill>
          <a:blip r:embed="rId5" cstate="print"/>
          <a:srcRect/>
          <a:stretch>
            <a:fillRect/>
          </a:stretch>
        </p:blipFill>
        <p:spPr bwMode="auto">
          <a:xfrm>
            <a:off x="6807200" y="5857875"/>
            <a:ext cx="1908175" cy="460375"/>
          </a:xfrm>
          <a:prstGeom prst="rect">
            <a:avLst/>
          </a:prstGeom>
          <a:noFill/>
          <a:ln w="9525">
            <a:noFill/>
            <a:miter lim="800000"/>
            <a:headEnd/>
            <a:tailEnd/>
          </a:ln>
        </p:spPr>
      </p:pic>
      <p:sp>
        <p:nvSpPr>
          <p:cNvPr id="6" name="Textfeld 5"/>
          <p:cNvSpPr txBox="1"/>
          <p:nvPr/>
        </p:nvSpPr>
        <p:spPr>
          <a:xfrm>
            <a:off x="571472" y="5857892"/>
            <a:ext cx="3071834" cy="769441"/>
          </a:xfrm>
          <a:prstGeom prst="rect">
            <a:avLst/>
          </a:prstGeom>
          <a:noFill/>
        </p:spPr>
        <p:txBody>
          <a:bodyPr wrap="square" rtlCol="0">
            <a:spAutoFit/>
          </a:bodyPr>
          <a:lstStyle/>
          <a:p>
            <a:r>
              <a:rPr lang="de-CH" sz="2000" dirty="0" smtClean="0">
                <a:latin typeface="+mj-lt"/>
                <a:hlinkClick r:id="rId6"/>
              </a:rPr>
              <a:t>www.innovage.ch</a:t>
            </a:r>
            <a:endParaRPr lang="de-CH" sz="2000" dirty="0" smtClean="0">
              <a:latin typeface="+mj-lt"/>
            </a:endParaRPr>
          </a:p>
          <a:p>
            <a:endParaRPr lang="de-CH"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6" descr="M_Kultur_KuR_Claimlink.d_sw.jpg"/>
          <p:cNvPicPr>
            <a:picLocks noGrp="1" noChangeAspect="1"/>
          </p:cNvPicPr>
          <p:nvPr>
            <p:ph idx="1"/>
          </p:nvPr>
        </p:nvPicPr>
        <p:blipFill>
          <a:blip r:embed="rId2" cstate="print"/>
          <a:srcRect/>
          <a:stretch>
            <a:fillRect/>
          </a:stretch>
        </p:blipFill>
        <p:spPr bwMode="auto">
          <a:xfrm>
            <a:off x="6500826" y="5643578"/>
            <a:ext cx="1907771" cy="461356"/>
          </a:xfrm>
          <a:prstGeom prst="rect">
            <a:avLst/>
          </a:prstGeom>
          <a:noFill/>
          <a:ln w="9525">
            <a:noFill/>
            <a:miter lim="800000"/>
            <a:headEnd/>
            <a:tailEnd/>
          </a:ln>
        </p:spPr>
      </p:pic>
      <p:sp>
        <p:nvSpPr>
          <p:cNvPr id="9" name="Rechteck 8"/>
          <p:cNvSpPr/>
          <p:nvPr/>
        </p:nvSpPr>
        <p:spPr>
          <a:xfrm>
            <a:off x="571472" y="1142984"/>
            <a:ext cx="8072494" cy="5940088"/>
          </a:xfrm>
          <a:prstGeom prst="rect">
            <a:avLst/>
          </a:prstGeom>
        </p:spPr>
        <p:txBody>
          <a:bodyPr wrap="square">
            <a:spAutoFit/>
          </a:bodyPr>
          <a:lstStyle/>
          <a:p>
            <a:r>
              <a:rPr lang="de-CH" sz="2000" b="1" dirty="0" smtClean="0">
                <a:latin typeface="+mj-lt"/>
              </a:rPr>
              <a:t>Die etwas andere Tischgemeinschaft</a:t>
            </a:r>
            <a:r>
              <a:rPr lang="de-CH" sz="2000" dirty="0" smtClean="0">
                <a:latin typeface="+mj-lt"/>
              </a:rPr>
              <a:t/>
            </a:r>
            <a:br>
              <a:rPr lang="de-CH" sz="2000" dirty="0" smtClean="0">
                <a:latin typeface="+mj-lt"/>
              </a:rPr>
            </a:br>
            <a:r>
              <a:rPr lang="de-CH" sz="2000" dirty="0" smtClean="0">
                <a:latin typeface="+mj-lt"/>
              </a:rPr>
              <a:t/>
            </a:r>
            <a:br>
              <a:rPr lang="de-CH" sz="2000" dirty="0" smtClean="0">
                <a:latin typeface="+mj-lt"/>
              </a:rPr>
            </a:br>
            <a:r>
              <a:rPr lang="de-CH" sz="2000" dirty="0" smtClean="0">
                <a:latin typeface="+mj-lt"/>
              </a:rPr>
              <a:t>Tischrunden für ältere Menschen. Zusammen kochen, essen und diskutieren. </a:t>
            </a:r>
            <a:br>
              <a:rPr lang="de-CH" sz="2000" dirty="0" smtClean="0">
                <a:latin typeface="+mj-lt"/>
              </a:rPr>
            </a:br>
            <a:endParaRPr lang="de-CH" sz="2000" dirty="0" smtClean="0">
              <a:latin typeface="+mj-lt"/>
            </a:endParaRPr>
          </a:p>
          <a:p>
            <a:r>
              <a:rPr lang="de-CH" sz="2000" b="1" dirty="0" smtClean="0">
                <a:latin typeface="+mj-lt"/>
              </a:rPr>
              <a:t>Ziel</a:t>
            </a:r>
          </a:p>
          <a:p>
            <a:pPr marL="180000" indent="-180000">
              <a:buFont typeface="Arial" pitchFamily="34" charset="0"/>
              <a:buChar char="•"/>
            </a:pPr>
            <a:r>
              <a:rPr lang="de-CH" sz="2000" dirty="0" smtClean="0">
                <a:latin typeface="+mj-lt"/>
              </a:rPr>
              <a:t>Hilfe zur Selbsthilfe bieten und lokale Netzwerke fördern. So die Lebensqualität älterer Menschen fördern.</a:t>
            </a:r>
          </a:p>
          <a:p>
            <a:pPr marL="180000" indent="-180000">
              <a:buFont typeface="Arial" pitchFamily="34" charset="0"/>
              <a:buChar char="•"/>
            </a:pPr>
            <a:r>
              <a:rPr lang="de-CH" sz="2000" dirty="0" smtClean="0">
                <a:latin typeface="+mj-lt"/>
              </a:rPr>
              <a:t>Die eigenen Fähigkeiten sinnvoll für andere Menschen einsetzen und neue Kompetenzen entwickeln. </a:t>
            </a:r>
          </a:p>
          <a:p>
            <a:pPr marL="180000" indent="-180000">
              <a:buFont typeface="Arial" pitchFamily="34" charset="0"/>
              <a:buChar char="•"/>
            </a:pPr>
            <a:r>
              <a:rPr lang="de-CH" sz="2000" dirty="0" err="1" smtClean="0">
                <a:latin typeface="+mj-lt"/>
              </a:rPr>
              <a:t>Intragenerationelle</a:t>
            </a:r>
            <a:r>
              <a:rPr lang="de-CH" sz="2000" dirty="0" smtClean="0">
                <a:latin typeface="+mj-lt"/>
              </a:rPr>
              <a:t> und intergenerationelle Formen</a:t>
            </a:r>
            <a:br>
              <a:rPr lang="de-CH" sz="2000" dirty="0" smtClean="0">
                <a:latin typeface="+mj-lt"/>
              </a:rPr>
            </a:br>
            <a:endParaRPr lang="de-CH" sz="2000" dirty="0" smtClean="0">
              <a:latin typeface="+mj-lt"/>
            </a:endParaRPr>
          </a:p>
          <a:p>
            <a:r>
              <a:rPr lang="de-CH" sz="2000" dirty="0" smtClean="0">
                <a:latin typeface="+mj-lt"/>
              </a:rPr>
              <a:t>Durch Beratung hilft das Migros-Kulturprozent bei der Gründung und Umsetzung dieser Idee. Tipps für die Organisation und die Moderation der Tischrunden werden</a:t>
            </a:r>
            <a:r>
              <a:rPr lang="de-CH" sz="2000" dirty="0" smtClean="0"/>
              <a:t> </a:t>
            </a:r>
            <a:r>
              <a:rPr lang="de-CH" sz="2000" dirty="0" smtClean="0">
                <a:latin typeface="+mj-lt"/>
              </a:rPr>
              <a:t>vermittelt.</a:t>
            </a:r>
          </a:p>
          <a:p>
            <a:endParaRPr lang="de-CH" sz="2000" dirty="0" smtClean="0">
              <a:latin typeface="+mj-lt"/>
            </a:endParaRPr>
          </a:p>
          <a:p>
            <a:r>
              <a:rPr lang="de-CH" sz="2000" dirty="0" smtClean="0">
                <a:latin typeface="+mj-lt"/>
                <a:hlinkClick r:id="rId3"/>
              </a:rPr>
              <a:t>www.tavolata.net</a:t>
            </a:r>
            <a:endParaRPr lang="de-CH" sz="2000" dirty="0" smtClean="0">
              <a:latin typeface="+mj-lt"/>
            </a:endParaRPr>
          </a:p>
          <a:p>
            <a:endParaRPr lang="de-CH" sz="2000" dirty="0" smtClean="0">
              <a:latin typeface="+mj-lt"/>
            </a:endParaRPr>
          </a:p>
          <a:p>
            <a:endParaRPr lang="de-CH" sz="2000" dirty="0">
              <a:latin typeface="+mj-lt"/>
            </a:endParaRPr>
          </a:p>
        </p:txBody>
      </p:sp>
      <p:pic>
        <p:nvPicPr>
          <p:cNvPr id="10" name="Picture 1" descr="http://www.tavolata.net/nav/tavolata_logo.png"/>
          <p:cNvPicPr>
            <a:picLocks noChangeAspect="1" noChangeArrowheads="1"/>
          </p:cNvPicPr>
          <p:nvPr/>
        </p:nvPicPr>
        <p:blipFill>
          <a:blip r:embed="rId4" cstate="print"/>
          <a:srcRect/>
          <a:stretch>
            <a:fillRect/>
          </a:stretch>
        </p:blipFill>
        <p:spPr bwMode="auto">
          <a:xfrm>
            <a:off x="-214346" y="0"/>
            <a:ext cx="5000660" cy="898177"/>
          </a:xfrm>
          <a:prstGeom prst="rect">
            <a:avLst/>
          </a:prstGeom>
          <a:noFill/>
        </p:spPr>
      </p:pic>
      <p:pic>
        <p:nvPicPr>
          <p:cNvPr id="11" name="Picture 2" descr="http://www.tavolata.net/../../data/seiten/rs_tavolata_3.jpg%20"/>
          <p:cNvPicPr>
            <a:picLocks noChangeAspect="1" noChangeArrowheads="1"/>
          </p:cNvPicPr>
          <p:nvPr/>
        </p:nvPicPr>
        <p:blipFill>
          <a:blip r:embed="rId5" cstate="print"/>
          <a:srcRect/>
          <a:stretch>
            <a:fillRect/>
          </a:stretch>
        </p:blipFill>
        <p:spPr bwMode="auto">
          <a:xfrm>
            <a:off x="5364421" y="0"/>
            <a:ext cx="3779579" cy="121442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descr="http://www.grossmuetter.ch/uploads/teasers/cartoon.png"/>
          <p:cNvPicPr>
            <a:picLocks noChangeAspect="1" noChangeArrowheads="1"/>
          </p:cNvPicPr>
          <p:nvPr/>
        </p:nvPicPr>
        <p:blipFill>
          <a:blip r:embed="rId2" cstate="print"/>
          <a:srcRect/>
          <a:stretch>
            <a:fillRect/>
          </a:stretch>
        </p:blipFill>
        <p:spPr bwMode="auto">
          <a:xfrm>
            <a:off x="5261152" y="214290"/>
            <a:ext cx="3882848" cy="5500702"/>
          </a:xfrm>
          <a:prstGeom prst="rect">
            <a:avLst/>
          </a:prstGeom>
          <a:noFill/>
        </p:spPr>
      </p:pic>
      <p:sp>
        <p:nvSpPr>
          <p:cNvPr id="2" name="Titel 1"/>
          <p:cNvSpPr>
            <a:spLocks noGrp="1"/>
          </p:cNvSpPr>
          <p:nvPr>
            <p:ph type="title"/>
          </p:nvPr>
        </p:nvSpPr>
        <p:spPr>
          <a:xfrm>
            <a:off x="857224" y="5786454"/>
            <a:ext cx="8064500" cy="533400"/>
          </a:xfrm>
        </p:spPr>
        <p:txBody>
          <a:bodyPr/>
          <a:lstStyle/>
          <a:p>
            <a:r>
              <a:rPr lang="de-CH" sz="2800" u="sng" dirty="0" smtClean="0">
                <a:hlinkClick r:id="rId3"/>
              </a:rPr>
              <a:t>www.grossmütter.ch</a:t>
            </a:r>
            <a:endParaRPr lang="de-CH" dirty="0"/>
          </a:p>
        </p:txBody>
      </p:sp>
      <p:sp>
        <p:nvSpPr>
          <p:cNvPr id="12" name="Rechteck 11"/>
          <p:cNvSpPr/>
          <p:nvPr/>
        </p:nvSpPr>
        <p:spPr>
          <a:xfrm>
            <a:off x="785786" y="857232"/>
            <a:ext cx="5214974" cy="5324535"/>
          </a:xfrm>
          <a:prstGeom prst="rect">
            <a:avLst/>
          </a:prstGeom>
        </p:spPr>
        <p:txBody>
          <a:bodyPr wrap="square">
            <a:spAutoFit/>
          </a:bodyPr>
          <a:lstStyle/>
          <a:p>
            <a:r>
              <a:rPr lang="de-CH" sz="2000" b="1" dirty="0" smtClean="0">
                <a:latin typeface="+mj-lt"/>
              </a:rPr>
              <a:t>Netzwerk, Plattform, Think Tank.</a:t>
            </a:r>
            <a:r>
              <a:rPr lang="de-CH" sz="2000" dirty="0" smtClean="0">
                <a:latin typeface="+mj-lt"/>
              </a:rPr>
              <a:t> </a:t>
            </a:r>
          </a:p>
          <a:p>
            <a:endParaRPr lang="de-CH" sz="2000" dirty="0" smtClean="0">
              <a:latin typeface="+mj-lt"/>
            </a:endParaRPr>
          </a:p>
          <a:p>
            <a:r>
              <a:rPr lang="de-CH" sz="2000" dirty="0" smtClean="0">
                <a:latin typeface="+mj-lt"/>
              </a:rPr>
              <a:t>Die neuen Grossmütter leisten einen wesentlichen Beitrag zum Gelingen der Generationenbeziehungen im Wandel</a:t>
            </a:r>
            <a:br>
              <a:rPr lang="de-CH" sz="2000" dirty="0" smtClean="0">
                <a:latin typeface="+mj-lt"/>
              </a:rPr>
            </a:br>
            <a:r>
              <a:rPr lang="de-CH" sz="2000" dirty="0" smtClean="0">
                <a:latin typeface="+mj-lt"/>
              </a:rPr>
              <a:t>der Gesellschaft und damit zur Lebensqualität und dem </a:t>
            </a:r>
            <a:br>
              <a:rPr lang="de-CH" sz="2000" dirty="0" smtClean="0">
                <a:latin typeface="+mj-lt"/>
              </a:rPr>
            </a:br>
            <a:r>
              <a:rPr lang="de-CH" sz="2000" dirty="0" smtClean="0">
                <a:latin typeface="+mj-lt"/>
              </a:rPr>
              <a:t>gesellschaftlichen Zusammenhalt. </a:t>
            </a:r>
          </a:p>
          <a:p>
            <a:r>
              <a:rPr lang="de-CH" sz="2000" dirty="0" smtClean="0">
                <a:latin typeface="+mj-lt"/>
              </a:rPr>
              <a:t/>
            </a:r>
            <a:br>
              <a:rPr lang="de-CH" sz="2000" dirty="0" smtClean="0">
                <a:latin typeface="+mj-lt"/>
              </a:rPr>
            </a:br>
            <a:r>
              <a:rPr lang="de-CH" sz="2000" dirty="0" smtClean="0">
                <a:latin typeface="+mj-lt"/>
              </a:rPr>
              <a:t>Die GrossmütterRevolution fördert bestehende oder sich bildende </a:t>
            </a:r>
            <a:br>
              <a:rPr lang="de-CH" sz="2000" dirty="0" smtClean="0">
                <a:latin typeface="+mj-lt"/>
              </a:rPr>
            </a:br>
            <a:r>
              <a:rPr lang="de-CH" sz="2000" dirty="0" smtClean="0">
                <a:latin typeface="+mj-lt"/>
              </a:rPr>
              <a:t>Netzwerke von Grossmüttern und </a:t>
            </a:r>
            <a:br>
              <a:rPr lang="de-CH" sz="2000" dirty="0" smtClean="0">
                <a:latin typeface="+mj-lt"/>
              </a:rPr>
            </a:br>
            <a:r>
              <a:rPr lang="de-CH" sz="2000" dirty="0" smtClean="0">
                <a:latin typeface="+mj-lt"/>
              </a:rPr>
              <a:t>versteht sich als Plattform und </a:t>
            </a:r>
            <a:br>
              <a:rPr lang="de-CH" sz="2000" dirty="0" smtClean="0">
                <a:latin typeface="+mj-lt"/>
              </a:rPr>
            </a:br>
            <a:r>
              <a:rPr lang="de-CH" sz="2000" dirty="0" smtClean="0">
                <a:latin typeface="+mj-lt"/>
              </a:rPr>
              <a:t>Think Tank für deren gesellschaftliches und politisches Engagement.</a:t>
            </a:r>
            <a:br>
              <a:rPr lang="de-CH" sz="2000" dirty="0" smtClean="0">
                <a:latin typeface="+mj-lt"/>
              </a:rPr>
            </a:br>
            <a:r>
              <a:rPr lang="de-CH" sz="2000" dirty="0" smtClean="0">
                <a:latin typeface="+mj-lt"/>
              </a:rPr>
              <a:t/>
            </a:r>
            <a:br>
              <a:rPr lang="de-CH" sz="2000" dirty="0" smtClean="0">
                <a:latin typeface="+mj-lt"/>
              </a:rPr>
            </a:br>
            <a:endParaRPr lang="de-CH" sz="2000" dirty="0">
              <a:latin typeface="+mj-lt"/>
            </a:endParaRPr>
          </a:p>
        </p:txBody>
      </p:sp>
      <p:sp>
        <p:nvSpPr>
          <p:cNvPr id="13" name="Textfeld 12"/>
          <p:cNvSpPr txBox="1"/>
          <p:nvPr/>
        </p:nvSpPr>
        <p:spPr>
          <a:xfrm>
            <a:off x="6215074" y="4779369"/>
            <a:ext cx="3428992" cy="707886"/>
          </a:xfrm>
          <a:prstGeom prst="rect">
            <a:avLst/>
          </a:prstGeom>
          <a:noFill/>
        </p:spPr>
        <p:txBody>
          <a:bodyPr wrap="square" rtlCol="0">
            <a:spAutoFit/>
          </a:bodyPr>
          <a:lstStyle/>
          <a:p>
            <a:r>
              <a:rPr lang="de-CH" sz="2000" b="1" dirty="0" smtClean="0">
                <a:latin typeface="+mj-lt"/>
              </a:rPr>
              <a:t>Ergebniskonferenz</a:t>
            </a:r>
            <a:r>
              <a:rPr lang="de-CH" sz="2000" dirty="0" smtClean="0">
                <a:latin typeface="+mj-lt"/>
              </a:rPr>
              <a:t>  </a:t>
            </a:r>
            <a:br>
              <a:rPr lang="de-CH" sz="2000" dirty="0" smtClean="0">
                <a:latin typeface="+mj-lt"/>
              </a:rPr>
            </a:br>
            <a:r>
              <a:rPr lang="de-CH" sz="2000" dirty="0" smtClean="0">
                <a:latin typeface="+mj-lt"/>
              </a:rPr>
              <a:t>16. September 2010</a:t>
            </a:r>
          </a:p>
        </p:txBody>
      </p:sp>
      <p:pic>
        <p:nvPicPr>
          <p:cNvPr id="14" name="Grafik 16" descr="M_Kultur_KuR_Claimlink.d_sw.jpg"/>
          <p:cNvPicPr>
            <a:picLocks noChangeAspect="1"/>
          </p:cNvPicPr>
          <p:nvPr/>
        </p:nvPicPr>
        <p:blipFill>
          <a:blip r:embed="rId4" cstate="print"/>
          <a:srcRect/>
          <a:stretch>
            <a:fillRect/>
          </a:stretch>
        </p:blipFill>
        <p:spPr bwMode="auto">
          <a:xfrm>
            <a:off x="6786563" y="5826125"/>
            <a:ext cx="1908175" cy="460375"/>
          </a:xfrm>
          <a:prstGeom prst="rect">
            <a:avLst/>
          </a:prstGeom>
          <a:noFill/>
          <a:ln w="9525">
            <a:noFill/>
            <a:miter lim="800000"/>
            <a:headEnd/>
            <a:tailEnd/>
          </a:ln>
        </p:spPr>
      </p:pic>
      <p:pic>
        <p:nvPicPr>
          <p:cNvPr id="1026" name="Picture 2" descr="C19D088D-86BE-4EB8-9F82-3D5C1FE5DD13"/>
          <p:cNvPicPr>
            <a:picLocks noChangeAspect="1" noChangeArrowheads="1"/>
          </p:cNvPicPr>
          <p:nvPr/>
        </p:nvPicPr>
        <p:blipFill>
          <a:blip r:embed="rId5" cstate="print"/>
          <a:srcRect/>
          <a:stretch>
            <a:fillRect/>
          </a:stretch>
        </p:blipFill>
        <p:spPr bwMode="auto">
          <a:xfrm>
            <a:off x="714348" y="142852"/>
            <a:ext cx="7000924" cy="70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cstate="print">
            <a:lum/>
          </a:blip>
          <a:srcRect/>
          <a:stretch>
            <a:fillRect/>
          </a:stretch>
        </p:blipFill>
        <p:spPr bwMode="auto">
          <a:xfrm>
            <a:off x="214313" y="428604"/>
            <a:ext cx="8929687" cy="6072187"/>
          </a:xfrm>
          <a:prstGeom prst="rect">
            <a:avLst/>
          </a:prstGeom>
          <a:noFill/>
          <a:ln w="9525">
            <a:noFill/>
            <a:miter lim="800000"/>
            <a:headEnd/>
            <a:tailEnd/>
          </a:ln>
        </p:spPr>
      </p:pic>
      <p:pic>
        <p:nvPicPr>
          <p:cNvPr id="19460" name="Grafik 16" descr="M_Kultur_KuR_Claimlink.d_sw.jpg"/>
          <p:cNvPicPr>
            <a:picLocks noChangeAspect="1"/>
          </p:cNvPicPr>
          <p:nvPr/>
        </p:nvPicPr>
        <p:blipFill>
          <a:blip r:embed="rId3" cstate="print"/>
          <a:srcRect/>
          <a:stretch>
            <a:fillRect/>
          </a:stretch>
        </p:blipFill>
        <p:spPr bwMode="auto">
          <a:xfrm>
            <a:off x="6858000" y="5786438"/>
            <a:ext cx="1908175" cy="460375"/>
          </a:xfrm>
          <a:prstGeom prst="rect">
            <a:avLst/>
          </a:prstGeom>
          <a:noFill/>
          <a:ln w="9525">
            <a:noFill/>
            <a:miter lim="800000"/>
            <a:headEnd/>
            <a:tailEnd/>
          </a:ln>
        </p:spPr>
      </p:pic>
      <p:sp>
        <p:nvSpPr>
          <p:cNvPr id="10" name="Rechteck 9"/>
          <p:cNvSpPr/>
          <p:nvPr/>
        </p:nvSpPr>
        <p:spPr>
          <a:xfrm>
            <a:off x="534160" y="6072206"/>
            <a:ext cx="2323328" cy="400110"/>
          </a:xfrm>
          <a:prstGeom prst="rect">
            <a:avLst/>
          </a:prstGeom>
        </p:spPr>
        <p:txBody>
          <a:bodyPr wrap="none">
            <a:spAutoFit/>
          </a:bodyPr>
          <a:lstStyle/>
          <a:p>
            <a:pPr>
              <a:defRPr/>
            </a:pPr>
            <a:r>
              <a:rPr lang="de-CH" sz="2000" u="sng" dirty="0">
                <a:solidFill>
                  <a:schemeClr val="accent6"/>
                </a:solidFill>
                <a:latin typeface="Arial" pitchFamily="34" charset="0"/>
                <a:hlinkClick r:id="rId4"/>
              </a:rPr>
              <a:t>www.xhochherz.ch</a:t>
            </a:r>
            <a:endParaRPr lang="de-CH" dirty="0">
              <a:solidFill>
                <a:schemeClr val="accent6"/>
              </a:solidFill>
              <a:latin typeface="Arial" pitchFamily="34" charset="0"/>
            </a:endParaRPr>
          </a:p>
        </p:txBody>
      </p:sp>
      <p:sp>
        <p:nvSpPr>
          <p:cNvPr id="12" name="Rechteck 11"/>
          <p:cNvSpPr>
            <a:spLocks noChangeArrowheads="1"/>
          </p:cNvSpPr>
          <p:nvPr/>
        </p:nvSpPr>
        <p:spPr bwMode="auto">
          <a:xfrm>
            <a:off x="415179" y="1785926"/>
            <a:ext cx="3799632" cy="4401205"/>
          </a:xfrm>
          <a:prstGeom prst="rect">
            <a:avLst/>
          </a:prstGeom>
          <a:solidFill>
            <a:schemeClr val="bg1">
              <a:alpha val="60000"/>
            </a:schemeClr>
          </a:solidFill>
          <a:ln w="9525">
            <a:noFill/>
            <a:miter lim="800000"/>
            <a:headEnd/>
            <a:tailEnd/>
          </a:ln>
        </p:spPr>
        <p:txBody>
          <a:bodyPr wrap="square">
            <a:spAutoFit/>
          </a:bodyPr>
          <a:lstStyle/>
          <a:p>
            <a:pPr marL="457200" indent="-457200">
              <a:buFont typeface="Wingdings" pitchFamily="2" charset="2"/>
              <a:buChar char="Ø"/>
            </a:pPr>
            <a:r>
              <a:rPr lang="de-CH" sz="2000" b="1" dirty="0">
                <a:solidFill>
                  <a:srgbClr val="3A3A3A"/>
                </a:solidFill>
                <a:latin typeface="Arial" pitchFamily="34" charset="0"/>
                <a:ea typeface="Calibri" pitchFamily="34" charset="0"/>
                <a:cs typeface="Arial" pitchFamily="34" charset="0"/>
              </a:rPr>
              <a:t>nationaler Schulwettbewerb </a:t>
            </a:r>
            <a:br>
              <a:rPr lang="de-CH" sz="2000" b="1" dirty="0">
                <a:solidFill>
                  <a:srgbClr val="3A3A3A"/>
                </a:solidFill>
                <a:latin typeface="Arial" pitchFamily="34" charset="0"/>
                <a:ea typeface="Calibri" pitchFamily="34" charset="0"/>
                <a:cs typeface="Arial" pitchFamily="34" charset="0"/>
              </a:rPr>
            </a:br>
            <a:r>
              <a:rPr lang="de-CH" sz="2000" b="1" dirty="0">
                <a:solidFill>
                  <a:srgbClr val="3A3A3A"/>
                </a:solidFill>
                <a:latin typeface="Arial" pitchFamily="34" charset="0"/>
                <a:ea typeface="Calibri" pitchFamily="34" charset="0"/>
                <a:cs typeface="Arial" pitchFamily="34" charset="0"/>
              </a:rPr>
              <a:t>zum gemeinnützigen </a:t>
            </a:r>
            <a:r>
              <a:rPr lang="de-CH" sz="2000" b="1" dirty="0" smtClean="0">
                <a:solidFill>
                  <a:srgbClr val="3A3A3A"/>
                </a:solidFill>
                <a:latin typeface="Arial" pitchFamily="34" charset="0"/>
                <a:ea typeface="Calibri" pitchFamily="34" charset="0"/>
                <a:cs typeface="Arial" pitchFamily="34" charset="0"/>
              </a:rPr>
              <a:t>Engagement</a:t>
            </a:r>
          </a:p>
          <a:p>
            <a:pPr marL="457200" indent="-457200">
              <a:buFont typeface="Wingdings" pitchFamily="2" charset="2"/>
              <a:buChar char="Ø"/>
            </a:pPr>
            <a:endParaRPr lang="de-CH" sz="2000" b="1" dirty="0">
              <a:solidFill>
                <a:srgbClr val="3A3A3A"/>
              </a:solidFill>
              <a:latin typeface="Arial" pitchFamily="34" charset="0"/>
              <a:ea typeface="Calibri" pitchFamily="34" charset="0"/>
              <a:cs typeface="Arial" pitchFamily="34" charset="0"/>
            </a:endParaRPr>
          </a:p>
          <a:p>
            <a:pPr marL="457200" indent="-457200">
              <a:buFont typeface="Wingdings" pitchFamily="2" charset="2"/>
              <a:buChar char="Ø"/>
            </a:pPr>
            <a:r>
              <a:rPr lang="de-CH" sz="2000" b="1" dirty="0">
                <a:solidFill>
                  <a:srgbClr val="3A3A3A"/>
                </a:solidFill>
                <a:latin typeface="Arial" pitchFamily="34" charset="0"/>
                <a:ea typeface="Calibri" pitchFamily="34" charset="0"/>
                <a:cs typeface="Arial" pitchFamily="34" charset="0"/>
              </a:rPr>
              <a:t>Interaktion </a:t>
            </a:r>
            <a:r>
              <a:rPr lang="de-CH" sz="2000" b="1" dirty="0" smtClean="0">
                <a:solidFill>
                  <a:srgbClr val="3A3A3A"/>
                </a:solidFill>
                <a:latin typeface="Arial" pitchFamily="34" charset="0"/>
                <a:ea typeface="Calibri" pitchFamily="34" charset="0"/>
                <a:cs typeface="Arial" pitchFamily="34" charset="0"/>
              </a:rPr>
              <a:t>in der </a:t>
            </a:r>
            <a:br>
              <a:rPr lang="de-CH" sz="2000" b="1" dirty="0" smtClean="0">
                <a:solidFill>
                  <a:srgbClr val="3A3A3A"/>
                </a:solidFill>
                <a:latin typeface="Arial" pitchFamily="34" charset="0"/>
                <a:ea typeface="Calibri" pitchFamily="34" charset="0"/>
                <a:cs typeface="Arial" pitchFamily="34" charset="0"/>
              </a:rPr>
            </a:br>
            <a:r>
              <a:rPr lang="de-CH" sz="2000" b="1" dirty="0" smtClean="0">
                <a:solidFill>
                  <a:srgbClr val="3A3A3A"/>
                </a:solidFill>
                <a:latin typeface="Arial" pitchFamily="34" charset="0"/>
                <a:ea typeface="Calibri" pitchFamily="34" charset="0"/>
                <a:cs typeface="Arial" pitchFamily="34" charset="0"/>
              </a:rPr>
              <a:t>Gemeinde, mit anderen Generationen</a:t>
            </a:r>
            <a:endParaRPr lang="de-CH" sz="2000" b="1" dirty="0">
              <a:solidFill>
                <a:srgbClr val="3A3A3A"/>
              </a:solidFill>
              <a:latin typeface="Arial" pitchFamily="34" charset="0"/>
              <a:ea typeface="Calibri" pitchFamily="34" charset="0"/>
              <a:cs typeface="Arial" pitchFamily="34" charset="0"/>
            </a:endParaRPr>
          </a:p>
          <a:p>
            <a:pPr marL="457200" indent="-457200">
              <a:buFont typeface="Wingdings" pitchFamily="2" charset="2"/>
              <a:buChar char="Ø"/>
            </a:pPr>
            <a:endParaRPr lang="de-CH" sz="2000" b="1" dirty="0" smtClean="0">
              <a:solidFill>
                <a:srgbClr val="3A3A3A"/>
              </a:solidFill>
              <a:latin typeface="Arial" pitchFamily="34" charset="0"/>
              <a:ea typeface="Calibri" pitchFamily="34" charset="0"/>
              <a:cs typeface="Arial" pitchFamily="34" charset="0"/>
            </a:endParaRPr>
          </a:p>
          <a:p>
            <a:pPr marL="457200" indent="-457200">
              <a:buFont typeface="Wingdings" pitchFamily="2" charset="2"/>
              <a:buChar char="Ø"/>
            </a:pPr>
            <a:r>
              <a:rPr lang="de-CH" sz="2000" b="1" dirty="0" err="1" smtClean="0">
                <a:solidFill>
                  <a:srgbClr val="3A3A3A"/>
                </a:solidFill>
                <a:latin typeface="Arial" pitchFamily="34" charset="0"/>
                <a:ea typeface="Calibri" pitchFamily="34" charset="0"/>
                <a:cs typeface="Arial" pitchFamily="34" charset="0"/>
              </a:rPr>
              <a:t>win</a:t>
            </a:r>
            <a:r>
              <a:rPr lang="de-CH" sz="2000" b="1" dirty="0" smtClean="0">
                <a:solidFill>
                  <a:srgbClr val="3A3A3A"/>
                </a:solidFill>
                <a:latin typeface="Arial" pitchFamily="34" charset="0"/>
                <a:ea typeface="Calibri" pitchFamily="34" charset="0"/>
                <a:cs typeface="Arial" pitchFamily="34" charset="0"/>
              </a:rPr>
              <a:t> </a:t>
            </a:r>
            <a:r>
              <a:rPr lang="de-CH" sz="2000" b="1" dirty="0" err="1">
                <a:solidFill>
                  <a:srgbClr val="3A3A3A"/>
                </a:solidFill>
                <a:latin typeface="Arial" pitchFamily="34" charset="0"/>
                <a:ea typeface="Calibri" pitchFamily="34" charset="0"/>
                <a:cs typeface="Arial" pitchFamily="34" charset="0"/>
              </a:rPr>
              <a:t>win</a:t>
            </a:r>
            <a:r>
              <a:rPr lang="de-CH" sz="2000" b="1" dirty="0">
                <a:solidFill>
                  <a:srgbClr val="3A3A3A"/>
                </a:solidFill>
                <a:latin typeface="Arial" pitchFamily="34" charset="0"/>
                <a:ea typeface="Calibri" pitchFamily="34" charset="0"/>
                <a:cs typeface="Arial" pitchFamily="34" charset="0"/>
              </a:rPr>
              <a:t> </a:t>
            </a:r>
            <a:r>
              <a:rPr lang="de-CH" sz="2000" b="1" dirty="0" err="1">
                <a:solidFill>
                  <a:srgbClr val="3A3A3A"/>
                </a:solidFill>
                <a:latin typeface="Arial" pitchFamily="34" charset="0"/>
                <a:ea typeface="Calibri" pitchFamily="34" charset="0"/>
                <a:cs typeface="Arial" pitchFamily="34" charset="0"/>
              </a:rPr>
              <a:t>win</a:t>
            </a:r>
            <a:r>
              <a:rPr lang="de-CH" sz="2000" b="1" dirty="0">
                <a:solidFill>
                  <a:srgbClr val="3A3A3A"/>
                </a:solidFill>
                <a:latin typeface="Arial" pitchFamily="34" charset="0"/>
                <a:ea typeface="Calibri" pitchFamily="34" charset="0"/>
                <a:cs typeface="Arial" pitchFamily="34" charset="0"/>
              </a:rPr>
              <a:t>: </a:t>
            </a:r>
          </a:p>
          <a:p>
            <a:pPr lvl="1">
              <a:buFont typeface="Wingdings" pitchFamily="2" charset="2"/>
              <a:buChar char="§"/>
            </a:pPr>
            <a:r>
              <a:rPr lang="de-CH" sz="2000" b="1" dirty="0">
                <a:solidFill>
                  <a:srgbClr val="3A3A3A"/>
                </a:solidFill>
                <a:latin typeface="Arial" pitchFamily="34" charset="0"/>
                <a:ea typeface="Calibri" pitchFamily="34" charset="0"/>
                <a:cs typeface="Calibri" pitchFamily="34" charset="0"/>
              </a:rPr>
              <a:t> sinnvolles </a:t>
            </a:r>
            <a:r>
              <a:rPr lang="de-CH" sz="2000" b="1" dirty="0" smtClean="0">
                <a:solidFill>
                  <a:srgbClr val="3A3A3A"/>
                </a:solidFill>
                <a:latin typeface="Arial" pitchFamily="34" charset="0"/>
                <a:ea typeface="Calibri" pitchFamily="34" charset="0"/>
                <a:cs typeface="Calibri" pitchFamily="34" charset="0"/>
              </a:rPr>
              <a:t> </a:t>
            </a:r>
            <a:r>
              <a:rPr lang="de-CH" sz="2000" b="1" dirty="0">
                <a:solidFill>
                  <a:srgbClr val="3A3A3A"/>
                </a:solidFill>
                <a:latin typeface="Arial" pitchFamily="34" charset="0"/>
                <a:ea typeface="Calibri" pitchFamily="34" charset="0"/>
                <a:cs typeface="Calibri" pitchFamily="34" charset="0"/>
              </a:rPr>
              <a:t>Schulprojekt</a:t>
            </a:r>
            <a:endParaRPr lang="de-CH" sz="2000" b="1" dirty="0">
              <a:solidFill>
                <a:srgbClr val="3A3A3A"/>
              </a:solidFill>
            </a:endParaRPr>
          </a:p>
          <a:p>
            <a:pPr lvl="1">
              <a:buFont typeface="Wingdings" pitchFamily="2" charset="2"/>
              <a:buChar char="§"/>
            </a:pPr>
            <a:r>
              <a:rPr lang="de-CH" sz="2000" b="1" dirty="0">
                <a:solidFill>
                  <a:srgbClr val="3A3A3A"/>
                </a:solidFill>
                <a:latin typeface="Arial" pitchFamily="34" charset="0"/>
                <a:ea typeface="Calibri" pitchFamily="34" charset="0"/>
                <a:cs typeface="Calibri" pitchFamily="34" charset="0"/>
              </a:rPr>
              <a:t> neue </a:t>
            </a:r>
            <a:r>
              <a:rPr lang="de-CH" sz="2000" b="1" dirty="0" smtClean="0">
                <a:solidFill>
                  <a:srgbClr val="3A3A3A"/>
                </a:solidFill>
                <a:latin typeface="Arial" pitchFamily="34" charset="0"/>
                <a:ea typeface="Calibri" pitchFamily="34" charset="0"/>
                <a:cs typeface="Calibri" pitchFamily="34" charset="0"/>
              </a:rPr>
              <a:t>Erfahrungen</a:t>
            </a:r>
            <a:endParaRPr lang="de-CH" sz="2000" b="1" dirty="0">
              <a:solidFill>
                <a:srgbClr val="3A3A3A"/>
              </a:solidFill>
              <a:latin typeface="Arial" pitchFamily="34" charset="0"/>
              <a:ea typeface="Calibri" pitchFamily="34" charset="0"/>
              <a:cs typeface="Calibri" pitchFamily="34" charset="0"/>
            </a:endParaRPr>
          </a:p>
          <a:p>
            <a:pPr lvl="1"/>
            <a:r>
              <a:rPr lang="de-CH" sz="2000" b="1" dirty="0">
                <a:solidFill>
                  <a:srgbClr val="3A3A3A"/>
                </a:solidFill>
                <a:latin typeface="Arial" pitchFamily="34" charset="0"/>
                <a:ea typeface="Calibri" pitchFamily="34" charset="0"/>
                <a:cs typeface="Calibri" pitchFamily="34" charset="0"/>
              </a:rPr>
              <a:t>   für Schüler</a:t>
            </a:r>
          </a:p>
          <a:p>
            <a:pPr lvl="1">
              <a:buFont typeface="Wingdings" pitchFamily="2" charset="2"/>
              <a:buChar char="§"/>
            </a:pPr>
            <a:r>
              <a:rPr lang="de-CH" sz="2000" b="1" dirty="0">
                <a:solidFill>
                  <a:srgbClr val="3A3A3A"/>
                </a:solidFill>
                <a:latin typeface="Arial" pitchFamily="34" charset="0"/>
                <a:ea typeface="Calibri" pitchFamily="34" charset="0"/>
                <a:cs typeface="Calibri" pitchFamily="34" charset="0"/>
              </a:rPr>
              <a:t> Gemeinde profitiert</a:t>
            </a:r>
          </a:p>
        </p:txBody>
      </p:sp>
      <p:pic>
        <p:nvPicPr>
          <p:cNvPr id="10242" name="Picture 2" descr="http://www.xhochherz.ch/static/img/design3/claim_de.gif"/>
          <p:cNvPicPr>
            <a:picLocks noChangeAspect="1" noChangeArrowheads="1"/>
          </p:cNvPicPr>
          <p:nvPr/>
        </p:nvPicPr>
        <p:blipFill>
          <a:blip r:embed="rId5" cstate="print"/>
          <a:srcRect/>
          <a:stretch>
            <a:fillRect/>
          </a:stretch>
        </p:blipFill>
        <p:spPr bwMode="auto">
          <a:xfrm>
            <a:off x="428596" y="142852"/>
            <a:ext cx="7554363" cy="1643074"/>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Zivilgesellschaft  -  Kitt der Gesellschaft</a:t>
            </a:r>
            <a:endParaRPr lang="de-CH" dirty="0"/>
          </a:p>
        </p:txBody>
      </p:sp>
      <p:sp>
        <p:nvSpPr>
          <p:cNvPr id="3" name="Inhaltsplatzhalter 2"/>
          <p:cNvSpPr>
            <a:spLocks noGrp="1"/>
          </p:cNvSpPr>
          <p:nvPr>
            <p:ph idx="1"/>
          </p:nvPr>
        </p:nvSpPr>
        <p:spPr/>
        <p:txBody>
          <a:bodyPr/>
          <a:lstStyle/>
          <a:p>
            <a:pPr marL="0" indent="0">
              <a:buNone/>
            </a:pPr>
            <a:r>
              <a:rPr lang="de-CH" sz="2400" dirty="0" smtClean="0"/>
              <a:t>Die Zivilgesellschaft - verstanden als organisierte zwischenmenschliche Kooperation auf freiwilliger Basis - kann als eigentlicher Kitt unserer Gesellschaft betrachtet werden: soziale, wirtschaftliche aber auch politische Systeme können ohne Zivilgesellschaft nicht funktionieren. </a:t>
            </a:r>
          </a:p>
          <a:p>
            <a:endParaRPr lang="de-CH" sz="2400" dirty="0" smtClean="0"/>
          </a:p>
          <a:p>
            <a:endParaRPr lang="de-CH" sz="2400" dirty="0" smtClean="0"/>
          </a:p>
          <a:p>
            <a:endParaRPr lang="de-CH" sz="2400" dirty="0" smtClean="0"/>
          </a:p>
          <a:p>
            <a:pPr marL="0" indent="0">
              <a:buNone/>
            </a:pPr>
            <a:r>
              <a:rPr lang="de-CH" sz="2400" dirty="0" smtClean="0"/>
              <a:t>Zentrum für Demokratie Aarau (ZDA)</a:t>
            </a:r>
            <a:br>
              <a:rPr lang="de-CH" sz="2400" dirty="0" smtClean="0"/>
            </a:br>
            <a:r>
              <a:rPr lang="de-CH" sz="1800" dirty="0" smtClean="0"/>
              <a:t>Veranstaltung vom 30. April 2010</a:t>
            </a:r>
            <a:endParaRPr lang="de-CH"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
            </a:r>
            <a:br>
              <a:rPr lang="de-CH" sz="2800" dirty="0" smtClean="0"/>
            </a:br>
            <a:endParaRPr lang="de-CH" dirty="0"/>
          </a:p>
        </p:txBody>
      </p:sp>
      <p:pic>
        <p:nvPicPr>
          <p:cNvPr id="5" name="Inhaltsplatzhalter 4" descr="logo_no_claim.gif"/>
          <p:cNvPicPr>
            <a:picLocks noGrp="1" noChangeAspect="1"/>
          </p:cNvPicPr>
          <p:nvPr>
            <p:ph sz="half" idx="1"/>
          </p:nvPr>
        </p:nvPicPr>
        <p:blipFill>
          <a:blip r:embed="rId2" cstate="print"/>
          <a:stretch>
            <a:fillRect/>
          </a:stretch>
        </p:blipFill>
        <p:spPr>
          <a:xfrm>
            <a:off x="642909" y="406460"/>
            <a:ext cx="5572165" cy="1727165"/>
          </a:xfrm>
          <a:prstGeom prst="rect">
            <a:avLst/>
          </a:prstGeom>
          <a:solidFill>
            <a:srgbClr val="FF0000"/>
          </a:solidFill>
          <a:ln>
            <a:noFill/>
          </a:ln>
        </p:spPr>
      </p:pic>
      <p:pic>
        <p:nvPicPr>
          <p:cNvPr id="4" name="Grafik 16" descr="M_Kultur_KuR_Claimlink.d_sw.jpg"/>
          <p:cNvPicPr>
            <a:picLocks noChangeAspect="1"/>
          </p:cNvPicPr>
          <p:nvPr/>
        </p:nvPicPr>
        <p:blipFill>
          <a:blip r:embed="rId3" cstate="print"/>
          <a:srcRect/>
          <a:stretch>
            <a:fillRect/>
          </a:stretch>
        </p:blipFill>
        <p:spPr bwMode="auto">
          <a:xfrm>
            <a:off x="6786563" y="5826125"/>
            <a:ext cx="1908175" cy="460375"/>
          </a:xfrm>
          <a:prstGeom prst="rect">
            <a:avLst/>
          </a:prstGeom>
          <a:noFill/>
          <a:ln w="9525">
            <a:noFill/>
            <a:miter lim="800000"/>
            <a:headEnd/>
            <a:tailEnd/>
          </a:ln>
        </p:spPr>
      </p:pic>
      <p:sp>
        <p:nvSpPr>
          <p:cNvPr id="6" name="Rechteck 5"/>
          <p:cNvSpPr/>
          <p:nvPr/>
        </p:nvSpPr>
        <p:spPr>
          <a:xfrm>
            <a:off x="620163" y="5814972"/>
            <a:ext cx="2951705" cy="400110"/>
          </a:xfrm>
          <a:prstGeom prst="rect">
            <a:avLst/>
          </a:prstGeom>
        </p:spPr>
        <p:txBody>
          <a:bodyPr wrap="none">
            <a:spAutoFit/>
          </a:bodyPr>
          <a:lstStyle/>
          <a:p>
            <a:r>
              <a:rPr lang="de-CH" sz="2000" u="sng" dirty="0" smtClean="0">
                <a:latin typeface="+mj-lt"/>
                <a:hlinkClick r:id="rId4"/>
              </a:rPr>
              <a:t>www.service-learning.ch</a:t>
            </a:r>
            <a:endParaRPr lang="de-CH" sz="2000" dirty="0">
              <a:latin typeface="+mj-lt"/>
            </a:endParaRPr>
          </a:p>
        </p:txBody>
      </p:sp>
      <p:sp>
        <p:nvSpPr>
          <p:cNvPr id="7" name="Rechteck 6"/>
          <p:cNvSpPr/>
          <p:nvPr/>
        </p:nvSpPr>
        <p:spPr>
          <a:xfrm>
            <a:off x="584919" y="2214554"/>
            <a:ext cx="7715304" cy="3477875"/>
          </a:xfrm>
          <a:prstGeom prst="rect">
            <a:avLst/>
          </a:prstGeom>
        </p:spPr>
        <p:txBody>
          <a:bodyPr wrap="square">
            <a:spAutoFit/>
          </a:bodyPr>
          <a:lstStyle/>
          <a:p>
            <a:r>
              <a:rPr lang="de-CH" sz="2000" b="1" dirty="0" smtClean="0">
                <a:latin typeface="+mj-lt"/>
              </a:rPr>
              <a:t>Service-Learning - eine innovative Unterrichtsmethode</a:t>
            </a:r>
          </a:p>
          <a:p>
            <a:endParaRPr lang="de-CH" sz="2000" dirty="0" smtClean="0">
              <a:latin typeface="+mj-lt"/>
            </a:endParaRPr>
          </a:p>
          <a:p>
            <a:r>
              <a:rPr lang="de-CH" sz="2000" dirty="0" smtClean="0">
                <a:latin typeface="+mj-lt"/>
              </a:rPr>
              <a:t>Service-Learning ist eine Form projektorientierten Unterrichts, bei dem der Dienst an der Gemeinschaft (Service) mit der Schulung fachlicher, methodischer und sozialer Kompetenzen (Learning) verbunden wird. </a:t>
            </a:r>
          </a:p>
          <a:p>
            <a:endParaRPr lang="de-CH" sz="2000" dirty="0" smtClean="0">
              <a:latin typeface="+mj-lt"/>
            </a:endParaRPr>
          </a:p>
          <a:p>
            <a:r>
              <a:rPr lang="de-CH" sz="2000" dirty="0" smtClean="0">
                <a:latin typeface="+mj-lt"/>
              </a:rPr>
              <a:t>In Service-Learning-Projekten engagieren sich Schülerinnen und Schüler in der Schule, in der Gemeinde, in sozialen, karitativen oder ökologischen Bereichen für eine gute Sache über die eigene Generation hinaus. </a:t>
            </a:r>
            <a:endParaRPr lang="de-CH" sz="2000" dirty="0">
              <a:latin typeface="+mj-lt"/>
            </a:endParaRPr>
          </a:p>
        </p:txBody>
      </p:sp>
      <p:pic>
        <p:nvPicPr>
          <p:cNvPr id="7173" name="Picture 5" descr="3. Klasse&#10;Kantonsschule OW&#10;Sarnen"/>
          <p:cNvPicPr>
            <a:picLocks noChangeAspect="1" noChangeArrowheads="1"/>
          </p:cNvPicPr>
          <p:nvPr/>
        </p:nvPicPr>
        <p:blipFill>
          <a:blip r:embed="rId5" cstate="print"/>
          <a:srcRect/>
          <a:stretch>
            <a:fillRect/>
          </a:stretch>
        </p:blipFill>
        <p:spPr bwMode="auto">
          <a:xfrm>
            <a:off x="6286480" y="0"/>
            <a:ext cx="2857520" cy="214314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1800" u="sng" dirty="0" smtClean="0"/>
              <a:t/>
            </a:r>
            <a:br>
              <a:rPr lang="de-CH" sz="1800" u="sng" dirty="0" smtClean="0"/>
            </a:br>
            <a:r>
              <a:rPr lang="de-CH" sz="1800" b="1" dirty="0" smtClean="0"/>
              <a:t> </a:t>
            </a:r>
            <a:r>
              <a:rPr lang="de-CH" sz="2400" dirty="0" smtClean="0"/>
              <a:t>TANDEM St. Gallen</a:t>
            </a:r>
            <a:r>
              <a:rPr lang="de-CH" sz="1800" u="sng" dirty="0" smtClean="0"/>
              <a:t/>
            </a:r>
            <a:br>
              <a:rPr lang="de-CH" sz="1800" u="sng" dirty="0" smtClean="0"/>
            </a:br>
            <a:r>
              <a:rPr lang="de-CH" sz="1800" dirty="0" smtClean="0"/>
              <a:t/>
            </a:r>
            <a:br>
              <a:rPr lang="de-CH" sz="1800" dirty="0" smtClean="0"/>
            </a:br>
            <a:r>
              <a:rPr lang="de-CH" sz="1800" dirty="0" smtClean="0"/>
              <a:t> </a:t>
            </a:r>
            <a:br>
              <a:rPr lang="de-CH" sz="1800" dirty="0" smtClean="0"/>
            </a:br>
            <a:endParaRPr lang="de-CH" sz="1800" dirty="0"/>
          </a:p>
        </p:txBody>
      </p:sp>
      <p:pic>
        <p:nvPicPr>
          <p:cNvPr id="6148" name="Picture 4" descr="Migros Kulturprozent">
            <a:hlinkClick r:id="rId2"/>
          </p:cNvPr>
          <p:cNvPicPr>
            <a:picLocks noChangeAspect="1" noChangeArrowheads="1"/>
          </p:cNvPicPr>
          <p:nvPr/>
        </p:nvPicPr>
        <p:blipFill>
          <a:blip r:embed="rId3" cstate="print"/>
          <a:srcRect/>
          <a:stretch>
            <a:fillRect/>
          </a:stretch>
        </p:blipFill>
        <p:spPr bwMode="auto">
          <a:xfrm>
            <a:off x="6286512" y="5572140"/>
            <a:ext cx="571500" cy="219075"/>
          </a:xfrm>
          <a:prstGeom prst="rect">
            <a:avLst/>
          </a:prstGeom>
          <a:noFill/>
        </p:spPr>
      </p:pic>
      <p:pic>
        <p:nvPicPr>
          <p:cNvPr id="6149" name="Picture 5" descr="PRO SENECTUTE">
            <a:hlinkClick r:id="rId4"/>
          </p:cNvPr>
          <p:cNvPicPr>
            <a:picLocks noChangeAspect="1" noChangeArrowheads="1"/>
          </p:cNvPicPr>
          <p:nvPr/>
        </p:nvPicPr>
        <p:blipFill>
          <a:blip r:embed="rId5" cstate="print"/>
          <a:srcRect/>
          <a:stretch>
            <a:fillRect/>
          </a:stretch>
        </p:blipFill>
        <p:spPr bwMode="auto">
          <a:xfrm>
            <a:off x="5072066" y="5500702"/>
            <a:ext cx="638175" cy="323850"/>
          </a:xfrm>
          <a:prstGeom prst="rect">
            <a:avLst/>
          </a:prstGeom>
          <a:noFill/>
        </p:spPr>
      </p:pic>
      <p:pic>
        <p:nvPicPr>
          <p:cNvPr id="6150" name="Picture 6" descr="BENEVOL">
            <a:hlinkClick r:id="rId6"/>
          </p:cNvPr>
          <p:cNvPicPr>
            <a:picLocks noChangeAspect="1" noChangeArrowheads="1"/>
          </p:cNvPicPr>
          <p:nvPr/>
        </p:nvPicPr>
        <p:blipFill>
          <a:blip r:embed="rId7" cstate="print"/>
          <a:srcRect/>
          <a:stretch>
            <a:fillRect/>
          </a:stretch>
        </p:blipFill>
        <p:spPr bwMode="auto">
          <a:xfrm>
            <a:off x="3929058" y="5572140"/>
            <a:ext cx="933450" cy="228600"/>
          </a:xfrm>
          <a:prstGeom prst="rect">
            <a:avLst/>
          </a:prstGeom>
          <a:noFill/>
        </p:spPr>
      </p:pic>
      <p:pic>
        <p:nvPicPr>
          <p:cNvPr id="6152" name="Picture 8" descr="RAV">
            <a:hlinkClick r:id="rId8"/>
          </p:cNvPr>
          <p:cNvPicPr>
            <a:picLocks noChangeAspect="1" noChangeArrowheads="1"/>
          </p:cNvPicPr>
          <p:nvPr/>
        </p:nvPicPr>
        <p:blipFill>
          <a:blip r:embed="rId9" cstate="print"/>
          <a:srcRect/>
          <a:stretch>
            <a:fillRect/>
          </a:stretch>
        </p:blipFill>
        <p:spPr bwMode="auto">
          <a:xfrm>
            <a:off x="7358082" y="5541885"/>
            <a:ext cx="885825" cy="200025"/>
          </a:xfrm>
          <a:prstGeom prst="rect">
            <a:avLst/>
          </a:prstGeom>
          <a:noFill/>
        </p:spPr>
      </p:pic>
      <p:pic>
        <p:nvPicPr>
          <p:cNvPr id="6155" name="Picture 11" descr="18 plus"/>
          <p:cNvPicPr>
            <a:picLocks noChangeAspect="1" noChangeArrowheads="1"/>
          </p:cNvPicPr>
          <p:nvPr/>
        </p:nvPicPr>
        <p:blipFill>
          <a:blip r:embed="rId10" cstate="print"/>
          <a:srcRect/>
          <a:stretch>
            <a:fillRect/>
          </a:stretch>
        </p:blipFill>
        <p:spPr bwMode="auto">
          <a:xfrm>
            <a:off x="5000628" y="661983"/>
            <a:ext cx="3190875" cy="2266951"/>
          </a:xfrm>
          <a:prstGeom prst="rect">
            <a:avLst/>
          </a:prstGeom>
          <a:noFill/>
        </p:spPr>
      </p:pic>
      <p:pic>
        <p:nvPicPr>
          <p:cNvPr id="6157" name="Picture 13" descr="50 Plus"/>
          <p:cNvPicPr>
            <a:picLocks noChangeAspect="1" noChangeArrowheads="1"/>
          </p:cNvPicPr>
          <p:nvPr/>
        </p:nvPicPr>
        <p:blipFill>
          <a:blip r:embed="rId11" cstate="print"/>
          <a:srcRect/>
          <a:stretch>
            <a:fillRect/>
          </a:stretch>
        </p:blipFill>
        <p:spPr bwMode="auto">
          <a:xfrm>
            <a:off x="5000628" y="3090875"/>
            <a:ext cx="3190875" cy="2266951"/>
          </a:xfrm>
          <a:prstGeom prst="rect">
            <a:avLst/>
          </a:prstGeom>
          <a:noFill/>
        </p:spPr>
      </p:pic>
      <p:sp>
        <p:nvSpPr>
          <p:cNvPr id="15" name="Textfeld 14"/>
          <p:cNvSpPr txBox="1"/>
          <p:nvPr/>
        </p:nvSpPr>
        <p:spPr>
          <a:xfrm>
            <a:off x="571472" y="642918"/>
            <a:ext cx="3286148" cy="5632311"/>
          </a:xfrm>
          <a:prstGeom prst="rect">
            <a:avLst/>
          </a:prstGeom>
          <a:noFill/>
        </p:spPr>
        <p:txBody>
          <a:bodyPr wrap="square" rtlCol="0">
            <a:spAutoFit/>
          </a:bodyPr>
          <a:lstStyle/>
          <a:p>
            <a:r>
              <a:rPr lang="de-CH" sz="2000" b="1" dirty="0" smtClean="0">
                <a:latin typeface="+mj-lt"/>
              </a:rPr>
              <a:t/>
            </a:r>
            <a:br>
              <a:rPr lang="de-CH" sz="2000" b="1" dirty="0" smtClean="0">
                <a:latin typeface="+mj-lt"/>
              </a:rPr>
            </a:br>
            <a:r>
              <a:rPr lang="de-CH" sz="2000" dirty="0" smtClean="0">
                <a:latin typeface="+mj-lt"/>
                <a:hlinkClick r:id="rId12" action="ppaction://hlinkfile"/>
              </a:rPr>
              <a:t>Immer mehr junge</a:t>
            </a:r>
            <a:br>
              <a:rPr lang="de-CH" sz="2000" dirty="0" smtClean="0">
                <a:latin typeface="+mj-lt"/>
                <a:hlinkClick r:id="rId12" action="ppaction://hlinkfile"/>
              </a:rPr>
            </a:br>
            <a:r>
              <a:rPr lang="de-CH" sz="2000" dirty="0" smtClean="0">
                <a:latin typeface="+mj-lt"/>
                <a:hlinkClick r:id="rId12" action="ppaction://hlinkfile"/>
              </a:rPr>
              <a:t>Menschen finden</a:t>
            </a:r>
            <a:br>
              <a:rPr lang="de-CH" sz="2000" dirty="0" smtClean="0">
                <a:latin typeface="+mj-lt"/>
                <a:hlinkClick r:id="rId12" action="ppaction://hlinkfile"/>
              </a:rPr>
            </a:br>
            <a:r>
              <a:rPr lang="de-CH" sz="2000" dirty="0" smtClean="0">
                <a:latin typeface="+mj-lt"/>
                <a:hlinkClick r:id="rId12" action="ppaction://hlinkfile"/>
              </a:rPr>
              <a:t>keine Arbeit</a:t>
            </a:r>
            <a:endParaRPr lang="de-CH" sz="2000" dirty="0" smtClean="0">
              <a:latin typeface="+mj-lt"/>
            </a:endParaRPr>
          </a:p>
          <a:p>
            <a:r>
              <a:rPr lang="de-CH" sz="2000" dirty="0" smtClean="0">
                <a:latin typeface="+mj-lt"/>
              </a:rPr>
              <a:t/>
            </a:r>
            <a:br>
              <a:rPr lang="de-CH" sz="2000" dirty="0" smtClean="0">
                <a:latin typeface="+mj-lt"/>
              </a:rPr>
            </a:br>
            <a:r>
              <a:rPr lang="de-CH" sz="2000" dirty="0" smtClean="0">
                <a:latin typeface="+mj-lt"/>
                <a:hlinkClick r:id="rId13" action="ppaction://hlinkfile"/>
              </a:rPr>
              <a:t>Immer mehr ältere</a:t>
            </a:r>
            <a:br>
              <a:rPr lang="de-CH" sz="2000" dirty="0" smtClean="0">
                <a:latin typeface="+mj-lt"/>
                <a:hlinkClick r:id="rId13" action="ppaction://hlinkfile"/>
              </a:rPr>
            </a:br>
            <a:r>
              <a:rPr lang="de-CH" sz="2000" dirty="0" smtClean="0">
                <a:latin typeface="+mj-lt"/>
                <a:hlinkClick r:id="rId13" action="ppaction://hlinkfile"/>
              </a:rPr>
              <a:t>Menschen verlieren</a:t>
            </a:r>
            <a:br>
              <a:rPr lang="de-CH" sz="2000" dirty="0" smtClean="0">
                <a:latin typeface="+mj-lt"/>
                <a:hlinkClick r:id="rId13" action="ppaction://hlinkfile"/>
              </a:rPr>
            </a:br>
            <a:r>
              <a:rPr lang="de-CH" sz="2000" dirty="0" smtClean="0">
                <a:latin typeface="+mj-lt"/>
                <a:hlinkClick r:id="rId13" action="ppaction://hlinkfile"/>
              </a:rPr>
              <a:t>ihren Job</a:t>
            </a:r>
            <a:r>
              <a:rPr lang="de-CH" sz="2000" dirty="0" smtClean="0">
                <a:latin typeface="+mj-lt"/>
              </a:rPr>
              <a:t/>
            </a:r>
            <a:br>
              <a:rPr lang="de-CH" sz="2000" dirty="0" smtClean="0">
                <a:latin typeface="+mj-lt"/>
              </a:rPr>
            </a:br>
            <a:endParaRPr lang="de-CH" sz="2000" dirty="0" smtClean="0">
              <a:latin typeface="+mj-lt"/>
            </a:endParaRPr>
          </a:p>
          <a:p>
            <a:r>
              <a:rPr lang="de-CH" sz="2000" dirty="0" smtClean="0">
                <a:latin typeface="+mj-lt"/>
              </a:rPr>
              <a:t>Immer mehr</a:t>
            </a:r>
            <a:br>
              <a:rPr lang="de-CH" sz="2000" dirty="0" smtClean="0">
                <a:latin typeface="+mj-lt"/>
              </a:rPr>
            </a:br>
            <a:r>
              <a:rPr lang="de-CH" sz="2000" dirty="0" smtClean="0">
                <a:latin typeface="+mj-lt"/>
              </a:rPr>
              <a:t>Menschen wollen</a:t>
            </a:r>
            <a:br>
              <a:rPr lang="de-CH" sz="2000" dirty="0" smtClean="0">
                <a:latin typeface="+mj-lt"/>
              </a:rPr>
            </a:br>
            <a:r>
              <a:rPr lang="de-CH" sz="2000" dirty="0" smtClean="0">
                <a:latin typeface="+mj-lt"/>
              </a:rPr>
              <a:t>helfen</a:t>
            </a:r>
            <a:br>
              <a:rPr lang="de-CH" sz="2000" dirty="0" smtClean="0">
                <a:latin typeface="+mj-lt"/>
              </a:rPr>
            </a:br>
            <a:r>
              <a:rPr lang="de-CH" sz="2000" dirty="0" smtClean="0">
                <a:latin typeface="+mj-lt"/>
              </a:rPr>
              <a:t>Berufserfahrene Menschen</a:t>
            </a:r>
            <a:br>
              <a:rPr lang="de-CH" sz="2000" dirty="0" smtClean="0">
                <a:latin typeface="+mj-lt"/>
              </a:rPr>
            </a:br>
            <a:r>
              <a:rPr lang="de-CH" sz="2000" dirty="0" smtClean="0">
                <a:latin typeface="+mj-lt"/>
              </a:rPr>
              <a:t>unterstützen und begleiten</a:t>
            </a:r>
            <a:br>
              <a:rPr lang="de-CH" sz="2000" dirty="0" smtClean="0">
                <a:latin typeface="+mj-lt"/>
              </a:rPr>
            </a:br>
            <a:r>
              <a:rPr lang="de-CH" sz="2000" dirty="0" smtClean="0">
                <a:latin typeface="+mj-lt"/>
              </a:rPr>
              <a:t>Stellensuchende auf</a:t>
            </a:r>
            <a:br>
              <a:rPr lang="de-CH" sz="2000" dirty="0" smtClean="0">
                <a:latin typeface="+mj-lt"/>
              </a:rPr>
            </a:br>
            <a:r>
              <a:rPr lang="de-CH" sz="2000" dirty="0" smtClean="0">
                <a:latin typeface="+mj-lt"/>
              </a:rPr>
              <a:t>dem Weg in die Arbeitswelt.</a:t>
            </a:r>
            <a:br>
              <a:rPr lang="de-CH" sz="2000" dirty="0" smtClean="0">
                <a:latin typeface="+mj-lt"/>
              </a:rPr>
            </a:br>
            <a:endParaRPr lang="de-CH" sz="2000" dirty="0">
              <a:latin typeface="+mj-lt"/>
            </a:endParaRPr>
          </a:p>
        </p:txBody>
      </p:sp>
      <p:sp>
        <p:nvSpPr>
          <p:cNvPr id="16" name="Rechteck 15"/>
          <p:cNvSpPr/>
          <p:nvPr/>
        </p:nvSpPr>
        <p:spPr>
          <a:xfrm>
            <a:off x="584919" y="5643578"/>
            <a:ext cx="4572000" cy="1015663"/>
          </a:xfrm>
          <a:prstGeom prst="rect">
            <a:avLst/>
          </a:prstGeom>
        </p:spPr>
        <p:txBody>
          <a:bodyPr wrap="square">
            <a:spAutoFit/>
          </a:bodyPr>
          <a:lstStyle/>
          <a:p>
            <a:r>
              <a:rPr lang="de-CH" sz="2000" dirty="0" smtClean="0">
                <a:latin typeface="+mj-lt"/>
              </a:rPr>
              <a:t/>
            </a:r>
            <a:br>
              <a:rPr lang="de-CH" sz="2000" dirty="0" smtClean="0">
                <a:latin typeface="+mj-lt"/>
              </a:rPr>
            </a:br>
            <a:r>
              <a:rPr lang="de-CH" sz="2000" dirty="0" smtClean="0">
                <a:latin typeface="+mj-lt"/>
                <a:hlinkClick r:id="rId14"/>
              </a:rPr>
              <a:t>www.tandem-online.ch</a:t>
            </a:r>
            <a:r>
              <a:rPr lang="de-CH" sz="2000" dirty="0" smtClean="0">
                <a:latin typeface="+mj-lt"/>
              </a:rPr>
              <a:t/>
            </a:r>
            <a:br>
              <a:rPr lang="de-CH" sz="2000" dirty="0" smtClean="0">
                <a:latin typeface="+mj-lt"/>
              </a:rPr>
            </a:br>
            <a:endParaRPr lang="de-CH" sz="20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ChangeAspect="1" noChangeArrowheads="1"/>
          </p:cNvPicPr>
          <p:nvPr/>
        </p:nvPicPr>
        <p:blipFill>
          <a:blip r:embed="rId3" cstate="print"/>
          <a:srcRect/>
          <a:stretch>
            <a:fillRect/>
          </a:stretch>
        </p:blipFill>
        <p:spPr bwMode="auto">
          <a:xfrm>
            <a:off x="5049838" y="0"/>
            <a:ext cx="4079875" cy="2928938"/>
          </a:xfrm>
          <a:prstGeom prst="rect">
            <a:avLst/>
          </a:prstGeom>
          <a:noFill/>
          <a:ln w="9525">
            <a:noFill/>
            <a:miter lim="800000"/>
            <a:headEnd/>
            <a:tailEnd/>
          </a:ln>
        </p:spPr>
      </p:pic>
      <p:pic>
        <p:nvPicPr>
          <p:cNvPr id="16387" name="Picture 14" descr="http://www.vitaminb.ch/angebote/img/vitaminB_Folder.jpg">
            <a:hlinkClick r:id="rId4"/>
          </p:cNvPr>
          <p:cNvPicPr>
            <a:picLocks noChangeAspect="1" noChangeArrowheads="1"/>
          </p:cNvPicPr>
          <p:nvPr/>
        </p:nvPicPr>
        <p:blipFill>
          <a:blip r:embed="rId5" cstate="print"/>
          <a:srcRect/>
          <a:stretch>
            <a:fillRect/>
          </a:stretch>
        </p:blipFill>
        <p:spPr bwMode="auto">
          <a:xfrm>
            <a:off x="214313" y="1643063"/>
            <a:ext cx="2425700" cy="4648200"/>
          </a:xfrm>
          <a:prstGeom prst="rect">
            <a:avLst/>
          </a:prstGeom>
          <a:noFill/>
          <a:ln w="9525">
            <a:noFill/>
            <a:miter lim="800000"/>
            <a:headEnd/>
            <a:tailEnd/>
          </a:ln>
        </p:spPr>
      </p:pic>
      <p:pic>
        <p:nvPicPr>
          <p:cNvPr id="15364" name="Picture 5"/>
          <p:cNvPicPr>
            <a:picLocks noChangeAspect="1" noChangeArrowheads="1"/>
          </p:cNvPicPr>
          <p:nvPr/>
        </p:nvPicPr>
        <p:blipFill>
          <a:blip r:embed="rId6" cstate="print"/>
          <a:srcRect/>
          <a:stretch>
            <a:fillRect/>
          </a:stretch>
        </p:blipFill>
        <p:spPr bwMode="auto">
          <a:xfrm>
            <a:off x="214282" y="166671"/>
            <a:ext cx="3500437" cy="904875"/>
          </a:xfrm>
          <a:prstGeom prst="rect">
            <a:avLst/>
          </a:prstGeom>
          <a:noFill/>
          <a:ln w="9525">
            <a:noFill/>
            <a:miter lim="800000"/>
            <a:headEnd/>
            <a:tailEnd/>
          </a:ln>
        </p:spPr>
      </p:pic>
      <p:pic>
        <p:nvPicPr>
          <p:cNvPr id="16392" name="Picture 8"/>
          <p:cNvPicPr>
            <a:picLocks noChangeAspect="1" noChangeArrowheads="1"/>
          </p:cNvPicPr>
          <p:nvPr/>
        </p:nvPicPr>
        <p:blipFill>
          <a:blip r:embed="rId7" cstate="print"/>
          <a:srcRect/>
          <a:stretch>
            <a:fillRect/>
          </a:stretch>
        </p:blipFill>
        <p:spPr bwMode="auto">
          <a:xfrm>
            <a:off x="3155950" y="3500438"/>
            <a:ext cx="5988050" cy="2768600"/>
          </a:xfrm>
          <a:prstGeom prst="rect">
            <a:avLst/>
          </a:prstGeom>
          <a:noFill/>
          <a:ln w="9525">
            <a:noFill/>
            <a:miter lim="800000"/>
            <a:headEnd/>
            <a:tailEnd/>
          </a:ln>
        </p:spPr>
      </p:pic>
      <p:sp>
        <p:nvSpPr>
          <p:cNvPr id="15366" name="Textfeld 9"/>
          <p:cNvSpPr txBox="1">
            <a:spLocks noChangeArrowheads="1"/>
          </p:cNvSpPr>
          <p:nvPr/>
        </p:nvSpPr>
        <p:spPr bwMode="auto">
          <a:xfrm>
            <a:off x="6669088" y="3000375"/>
            <a:ext cx="2500312" cy="400110"/>
          </a:xfrm>
          <a:prstGeom prst="rect">
            <a:avLst/>
          </a:prstGeom>
          <a:noFill/>
          <a:ln w="9525">
            <a:noFill/>
            <a:miter lim="800000"/>
            <a:headEnd/>
            <a:tailEnd/>
          </a:ln>
        </p:spPr>
        <p:txBody>
          <a:bodyPr>
            <a:spAutoFit/>
          </a:bodyPr>
          <a:lstStyle/>
          <a:p>
            <a:r>
              <a:rPr lang="de-CH" sz="2000" dirty="0">
                <a:latin typeface="Arial" pitchFamily="34" charset="0"/>
                <a:cs typeface="Arial" pitchFamily="34" charset="0"/>
              </a:rPr>
              <a:t>www.vitaminb.ch</a:t>
            </a:r>
          </a:p>
        </p:txBody>
      </p:sp>
      <p:sp>
        <p:nvSpPr>
          <p:cNvPr id="11" name="Rechteck 10"/>
          <p:cNvSpPr>
            <a:spLocks noChangeArrowheads="1"/>
          </p:cNvSpPr>
          <p:nvPr/>
        </p:nvSpPr>
        <p:spPr bwMode="auto">
          <a:xfrm>
            <a:off x="3500438" y="3714750"/>
            <a:ext cx="1778000" cy="461963"/>
          </a:xfrm>
          <a:prstGeom prst="rect">
            <a:avLst/>
          </a:prstGeom>
          <a:noFill/>
          <a:ln w="9525">
            <a:noFill/>
            <a:miter lim="800000"/>
            <a:headEnd/>
            <a:tailEnd/>
          </a:ln>
        </p:spPr>
        <p:txBody>
          <a:bodyPr wrap="none">
            <a:spAutoFit/>
          </a:bodyPr>
          <a:lstStyle/>
          <a:p>
            <a:r>
              <a:rPr lang="de-CH">
                <a:latin typeface="Arial" pitchFamily="34" charset="0"/>
                <a:cs typeface="Arial" pitchFamily="34" charset="0"/>
              </a:rPr>
              <a:t>Publikation:</a:t>
            </a:r>
          </a:p>
        </p:txBody>
      </p:sp>
      <p:pic>
        <p:nvPicPr>
          <p:cNvPr id="8" name="Grafik 16" descr="M_Kultur_KuR_Claimlink.d_sw.jpg"/>
          <p:cNvPicPr>
            <a:picLocks noChangeAspect="1"/>
          </p:cNvPicPr>
          <p:nvPr/>
        </p:nvPicPr>
        <p:blipFill>
          <a:blip r:embed="rId8" cstate="print"/>
          <a:srcRect/>
          <a:stretch>
            <a:fillRect/>
          </a:stretch>
        </p:blipFill>
        <p:spPr bwMode="auto">
          <a:xfrm>
            <a:off x="3071802" y="2643182"/>
            <a:ext cx="1908175" cy="460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571472" y="1000108"/>
            <a:ext cx="8039128" cy="4592638"/>
          </a:xfrm>
        </p:spPr>
        <p:txBody>
          <a:bodyPr/>
          <a:lstStyle/>
          <a:p>
            <a:pPr>
              <a:buNone/>
            </a:pPr>
            <a:endParaRPr lang="de-CH" sz="2600" u="sng" dirty="0" smtClean="0">
              <a:hlinkClick r:id="rId2"/>
            </a:endParaRPr>
          </a:p>
          <a:p>
            <a:pPr marL="0" indent="0">
              <a:buNone/>
            </a:pPr>
            <a:r>
              <a:rPr lang="de-CH" sz="2600" b="1" dirty="0" smtClean="0"/>
              <a:t>„Generationen bewegen Gemeinden“ </a:t>
            </a:r>
          </a:p>
          <a:p>
            <a:pPr marL="0" indent="0">
              <a:buNone/>
            </a:pPr>
            <a:r>
              <a:rPr lang="de-CH" sz="2600" dirty="0" smtClean="0"/>
              <a:t>Die Generationenakademie ist eine praxisnahe Weiterbildung für Fachleute und freiwillig Engagierte in den Gemeinden. Start Oktober 2010</a:t>
            </a:r>
            <a:endParaRPr lang="de-CH" sz="2600" u="sng" dirty="0" smtClean="0"/>
          </a:p>
          <a:p>
            <a:pPr marL="0">
              <a:buNone/>
            </a:pPr>
            <a:r>
              <a:rPr lang="de-CH" sz="2600" dirty="0" smtClean="0"/>
              <a:t>Sie unterstützt </a:t>
            </a:r>
            <a:r>
              <a:rPr lang="de-CH" sz="2600" b="1" dirty="0" smtClean="0"/>
              <a:t>Fachleute und freiwillig Engagierte</a:t>
            </a:r>
            <a:r>
              <a:rPr lang="de-CH" sz="2600" dirty="0" smtClean="0"/>
              <a:t>, die in den Gemeinden neue Impulse setzen wollen in Form von Projekten, die </a:t>
            </a:r>
            <a:r>
              <a:rPr lang="de-CH" sz="2600" b="1" dirty="0" smtClean="0"/>
              <a:t>aktuelle Themen in der Gemeinde </a:t>
            </a:r>
            <a:r>
              <a:rPr lang="de-CH" sz="2600" dirty="0" smtClean="0"/>
              <a:t>aufgreifen, das </a:t>
            </a:r>
            <a:r>
              <a:rPr lang="de-CH" sz="2600" b="1" dirty="0" smtClean="0"/>
              <a:t>Potenzial verschiedener Generationen </a:t>
            </a:r>
            <a:r>
              <a:rPr lang="de-CH" sz="2600" dirty="0" smtClean="0"/>
              <a:t>nutzen und dazu beitragen, dass sich etwas bewegt.</a:t>
            </a:r>
          </a:p>
          <a:p>
            <a:pPr>
              <a:buNone/>
            </a:pPr>
            <a:r>
              <a:rPr lang="de-CH" sz="2600" u="sng" dirty="0" smtClean="0">
                <a:hlinkClick r:id="rId2"/>
              </a:rPr>
              <a:t>www.generationenakademie.ch</a:t>
            </a:r>
            <a:r>
              <a:rPr lang="de-CH" sz="2600" dirty="0" smtClean="0"/>
              <a:t> </a:t>
            </a:r>
          </a:p>
          <a:p>
            <a:endParaRPr lang="de-CH" sz="2600" u="sng" dirty="0" smtClean="0">
              <a:hlinkClick r:id="rId2"/>
            </a:endParaRPr>
          </a:p>
          <a:p>
            <a:endParaRPr lang="de-CH" sz="2600" u="sng" dirty="0" smtClean="0">
              <a:hlinkClick r:id="rId2"/>
            </a:endParaRPr>
          </a:p>
          <a:p>
            <a:endParaRPr lang="de-CH" sz="2600" u="sng" dirty="0" smtClean="0">
              <a:hlinkClick r:id="rId2"/>
            </a:endParaRPr>
          </a:p>
        </p:txBody>
      </p:sp>
      <p:pic>
        <p:nvPicPr>
          <p:cNvPr id="5" name="Grafik 16" descr="M_Kultur_KuR_Claimlink.d_sw.jpg"/>
          <p:cNvPicPr>
            <a:picLocks noChangeAspect="1"/>
          </p:cNvPicPr>
          <p:nvPr/>
        </p:nvPicPr>
        <p:blipFill>
          <a:blip r:embed="rId3" cstate="print"/>
          <a:srcRect/>
          <a:stretch>
            <a:fillRect/>
          </a:stretch>
        </p:blipFill>
        <p:spPr bwMode="auto">
          <a:xfrm>
            <a:off x="6786563" y="5826125"/>
            <a:ext cx="1908175" cy="460375"/>
          </a:xfrm>
          <a:prstGeom prst="rect">
            <a:avLst/>
          </a:prstGeom>
          <a:noFill/>
          <a:ln w="9525">
            <a:noFill/>
            <a:miter lim="800000"/>
            <a:headEnd/>
            <a:tailEnd/>
          </a:ln>
        </p:spPr>
      </p:pic>
      <p:pic>
        <p:nvPicPr>
          <p:cNvPr id="1026" name="Picture 2" descr="GA word klein.jpg"/>
          <p:cNvPicPr>
            <a:picLocks noChangeAspect="1" noChangeArrowheads="1"/>
          </p:cNvPicPr>
          <p:nvPr/>
        </p:nvPicPr>
        <p:blipFill>
          <a:blip r:embed="rId4" cstate="print"/>
          <a:srcRect/>
          <a:stretch>
            <a:fillRect/>
          </a:stretch>
        </p:blipFill>
        <p:spPr bwMode="auto">
          <a:xfrm>
            <a:off x="444500" y="-24"/>
            <a:ext cx="3627434" cy="1395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71472" y="1410355"/>
            <a:ext cx="8072494" cy="5447645"/>
          </a:xfrm>
          <a:prstGeom prst="rect">
            <a:avLst/>
          </a:prstGeom>
        </p:spPr>
        <p:txBody>
          <a:bodyPr wrap="square">
            <a:spAutoFit/>
          </a:bodyPr>
          <a:lstStyle/>
          <a:p>
            <a:pPr marL="468000" indent="-457200">
              <a:spcBef>
                <a:spcPts val="0"/>
              </a:spcBef>
              <a:spcAft>
                <a:spcPts val="1200"/>
              </a:spcAft>
            </a:pPr>
            <a:r>
              <a:rPr lang="de-CH" sz="2600" b="1" dirty="0" smtClean="0">
                <a:latin typeface="Arial" pitchFamily="34" charset="0"/>
              </a:rPr>
              <a:t>Ziele und Inhalte der Generationenakademie</a:t>
            </a:r>
          </a:p>
          <a:p>
            <a:pPr marL="468000" indent="-457200">
              <a:buFontTx/>
              <a:buChar char="-"/>
            </a:pPr>
            <a:r>
              <a:rPr lang="de-CH" sz="2600" b="1" dirty="0" smtClean="0">
                <a:latin typeface="Arial" pitchFamily="34" charset="0"/>
              </a:rPr>
              <a:t>Praxisorientiert und konkret</a:t>
            </a:r>
            <a:br>
              <a:rPr lang="de-CH" sz="2600" b="1" dirty="0" smtClean="0">
                <a:latin typeface="Arial" pitchFamily="34" charset="0"/>
              </a:rPr>
            </a:br>
            <a:r>
              <a:rPr lang="de-CH" sz="2600" dirty="0" smtClean="0">
                <a:latin typeface="Arial" pitchFamily="34" charset="0"/>
              </a:rPr>
              <a:t>Projektideen werden in der Weiterbildung entworfen und weiter entwickelt</a:t>
            </a:r>
          </a:p>
          <a:p>
            <a:pPr marL="468000" indent="-457200">
              <a:buFontTx/>
              <a:buChar char="-"/>
            </a:pPr>
            <a:r>
              <a:rPr lang="de-CH" sz="2600" b="1" dirty="0" smtClean="0">
                <a:latin typeface="Arial" pitchFamily="34" charset="0"/>
              </a:rPr>
              <a:t>Lernen selbst gestalten</a:t>
            </a:r>
            <a:r>
              <a:rPr lang="de-CH" sz="2600" dirty="0" smtClean="0">
                <a:latin typeface="Arial" pitchFamily="34" charset="0"/>
              </a:rPr>
              <a:t/>
            </a:r>
            <a:br>
              <a:rPr lang="de-CH" sz="2600" dirty="0" smtClean="0">
                <a:latin typeface="Arial" pitchFamily="34" charset="0"/>
              </a:rPr>
            </a:br>
            <a:r>
              <a:rPr lang="de-CH" sz="2600" dirty="0" smtClean="0">
                <a:latin typeface="Arial" pitchFamily="34" charset="0"/>
              </a:rPr>
              <a:t>erfahrungsorientiert, unterstützt durch strukturierten </a:t>
            </a:r>
            <a:r>
              <a:rPr lang="de-CH" sz="2600" dirty="0" smtClean="0">
                <a:latin typeface="Arial" pitchFamily="34" charset="0"/>
              </a:rPr>
              <a:t>Lernprozess </a:t>
            </a:r>
            <a:r>
              <a:rPr lang="de-CH" sz="2600" dirty="0" smtClean="0">
                <a:latin typeface="Arial" pitchFamily="34" charset="0"/>
              </a:rPr>
              <a:t>und </a:t>
            </a:r>
            <a:r>
              <a:rPr lang="de-CH" sz="2600" dirty="0" smtClean="0">
                <a:latin typeface="Arial" pitchFamily="34" charset="0"/>
              </a:rPr>
              <a:t>methodisches </a:t>
            </a:r>
            <a:r>
              <a:rPr lang="de-CH" sz="2600" dirty="0" err="1" smtClean="0">
                <a:latin typeface="Arial" pitchFamily="34" charset="0"/>
              </a:rPr>
              <a:t>know</a:t>
            </a:r>
            <a:r>
              <a:rPr lang="de-CH" sz="2600" dirty="0" smtClean="0">
                <a:latin typeface="Arial" pitchFamily="34" charset="0"/>
              </a:rPr>
              <a:t>- </a:t>
            </a:r>
            <a:r>
              <a:rPr lang="de-CH" sz="2600" dirty="0" err="1" smtClean="0">
                <a:latin typeface="Arial" pitchFamily="34" charset="0"/>
              </a:rPr>
              <a:t>how</a:t>
            </a:r>
            <a:r>
              <a:rPr lang="de-CH" sz="2600" dirty="0" smtClean="0">
                <a:latin typeface="Arial" pitchFamily="34" charset="0"/>
              </a:rPr>
              <a:t>, fachlichen Impulsen, Anregungen zur Reflexion</a:t>
            </a:r>
          </a:p>
          <a:p>
            <a:pPr marL="468000" indent="-457200">
              <a:buFontTx/>
              <a:buChar char="-"/>
            </a:pPr>
            <a:r>
              <a:rPr lang="de-CH" sz="2600" b="1" dirty="0" smtClean="0">
                <a:latin typeface="Arial" pitchFamily="34" charset="0"/>
              </a:rPr>
              <a:t>Generationenbezogen</a:t>
            </a:r>
            <a:br>
              <a:rPr lang="de-CH" sz="2600" b="1" dirty="0" smtClean="0">
                <a:latin typeface="Arial" pitchFamily="34" charset="0"/>
              </a:rPr>
            </a:br>
            <a:r>
              <a:rPr lang="de-CH" sz="2600" dirty="0" smtClean="0">
                <a:latin typeface="Arial" pitchFamily="34" charset="0"/>
              </a:rPr>
              <a:t>Sichtweisen und Partizipation verschiedener Generationen</a:t>
            </a:r>
            <a:r>
              <a:rPr lang="de-CH" sz="2800" dirty="0" smtClean="0"/>
              <a:t/>
            </a:r>
            <a:br>
              <a:rPr lang="de-CH" sz="2800" dirty="0" smtClean="0"/>
            </a:br>
            <a:endParaRPr lang="de-CH" sz="2600" dirty="0" smtClean="0">
              <a:latin typeface="Arial" pitchFamily="34" charset="0"/>
            </a:endParaRPr>
          </a:p>
        </p:txBody>
      </p:sp>
      <p:pic>
        <p:nvPicPr>
          <p:cNvPr id="6" name="Picture 2" descr="GA word klein.jpg"/>
          <p:cNvPicPr>
            <a:picLocks noChangeAspect="1" noChangeArrowheads="1"/>
          </p:cNvPicPr>
          <p:nvPr/>
        </p:nvPicPr>
        <p:blipFill>
          <a:blip r:embed="rId2" cstate="print"/>
          <a:srcRect/>
          <a:stretch>
            <a:fillRect/>
          </a:stretch>
        </p:blipFill>
        <p:spPr bwMode="auto">
          <a:xfrm>
            <a:off x="587376" y="-24"/>
            <a:ext cx="3627434" cy="1395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A word klein.jpg"/>
          <p:cNvPicPr>
            <a:picLocks noChangeAspect="1" noChangeArrowheads="1"/>
          </p:cNvPicPr>
          <p:nvPr/>
        </p:nvPicPr>
        <p:blipFill>
          <a:blip r:embed="rId2" cstate="print"/>
          <a:srcRect/>
          <a:stretch>
            <a:fillRect/>
          </a:stretch>
        </p:blipFill>
        <p:spPr bwMode="auto">
          <a:xfrm>
            <a:off x="587376" y="-24"/>
            <a:ext cx="3627434" cy="1395361"/>
          </a:xfrm>
          <a:prstGeom prst="rect">
            <a:avLst/>
          </a:prstGeom>
          <a:noFill/>
          <a:ln w="9525">
            <a:noFill/>
            <a:miter lim="800000"/>
            <a:headEnd/>
            <a:tailEnd/>
          </a:ln>
        </p:spPr>
      </p:pic>
      <p:sp>
        <p:nvSpPr>
          <p:cNvPr id="7" name="Rechteck 6"/>
          <p:cNvSpPr/>
          <p:nvPr/>
        </p:nvSpPr>
        <p:spPr>
          <a:xfrm>
            <a:off x="571472" y="1714488"/>
            <a:ext cx="8143932" cy="3600986"/>
          </a:xfrm>
          <a:prstGeom prst="rect">
            <a:avLst/>
          </a:prstGeom>
        </p:spPr>
        <p:txBody>
          <a:bodyPr wrap="square">
            <a:spAutoFit/>
          </a:bodyPr>
          <a:lstStyle/>
          <a:p>
            <a:pPr>
              <a:spcAft>
                <a:spcPts val="1200"/>
              </a:spcAft>
            </a:pPr>
            <a:r>
              <a:rPr lang="de-CH" sz="2600" dirty="0" smtClean="0">
                <a:latin typeface="Arial" pitchFamily="34" charset="0"/>
              </a:rPr>
              <a:t>Die Generationenakademie …</a:t>
            </a:r>
            <a:br>
              <a:rPr lang="de-CH" sz="2600" dirty="0" smtClean="0">
                <a:latin typeface="Arial" pitchFamily="34" charset="0"/>
              </a:rPr>
            </a:br>
            <a:r>
              <a:rPr lang="de-CH" sz="2600" dirty="0" smtClean="0">
                <a:latin typeface="Arial" pitchFamily="34" charset="0"/>
              </a:rPr>
              <a:t/>
            </a:r>
            <a:br>
              <a:rPr lang="de-CH" sz="2600" dirty="0" smtClean="0">
                <a:latin typeface="Arial" pitchFamily="34" charset="0"/>
              </a:rPr>
            </a:br>
            <a:r>
              <a:rPr lang="de-CH" sz="2600" dirty="0" smtClean="0">
                <a:latin typeface="Arial" pitchFamily="34" charset="0"/>
              </a:rPr>
              <a:t>… fördert die </a:t>
            </a:r>
            <a:r>
              <a:rPr lang="de-CH" sz="2600" b="1" dirty="0" smtClean="0">
                <a:latin typeface="Arial" pitchFamily="34" charset="0"/>
              </a:rPr>
              <a:t>Vernetzung</a:t>
            </a:r>
            <a:r>
              <a:rPr lang="de-CH" sz="2600" dirty="0" smtClean="0">
                <a:latin typeface="Arial" pitchFamily="34" charset="0"/>
              </a:rPr>
              <a:t> innerhalb der Gemeinde und über die einzelne Gemeinde hinaus.</a:t>
            </a:r>
          </a:p>
          <a:p>
            <a:pPr>
              <a:spcAft>
                <a:spcPts val="1200"/>
              </a:spcAft>
            </a:pPr>
            <a:r>
              <a:rPr lang="de-CH" sz="2600" dirty="0" smtClean="0">
                <a:latin typeface="Arial" pitchFamily="34" charset="0"/>
              </a:rPr>
              <a:t>… unterstützt den </a:t>
            </a:r>
            <a:r>
              <a:rPr lang="de-CH" sz="2600" b="1" dirty="0" smtClean="0">
                <a:latin typeface="Arial" pitchFamily="34" charset="0"/>
              </a:rPr>
              <a:t>Austausch</a:t>
            </a:r>
            <a:r>
              <a:rPr lang="de-CH" sz="2600" dirty="0" smtClean="0">
                <a:latin typeface="Arial" pitchFamily="34" charset="0"/>
              </a:rPr>
              <a:t> von Erfahrungen und Erkenntnissen zwischen Praxis und Wissenschaft.</a:t>
            </a:r>
          </a:p>
          <a:p>
            <a:pPr>
              <a:spcAft>
                <a:spcPts val="1200"/>
              </a:spcAft>
            </a:pPr>
            <a:r>
              <a:rPr lang="de-CH" sz="2600" dirty="0" smtClean="0">
                <a:latin typeface="Arial" pitchFamily="34" charset="0"/>
              </a:rPr>
              <a:t>… stärkt die öffentliche </a:t>
            </a:r>
            <a:r>
              <a:rPr lang="de-CH" sz="2600" b="1" dirty="0" smtClean="0">
                <a:latin typeface="Arial" pitchFamily="34" charset="0"/>
              </a:rPr>
              <a:t>Wahrnehmung</a:t>
            </a:r>
            <a:r>
              <a:rPr lang="de-CH" sz="2600" dirty="0" smtClean="0">
                <a:latin typeface="Arial" pitchFamily="34" charset="0"/>
              </a:rPr>
              <a:t> generationenbezogener Projekte.</a:t>
            </a:r>
            <a:endParaRPr lang="de-CH" sz="2600" dirty="0">
              <a:latin typeface="Arial" pitchFamily="34" charset="0"/>
            </a:endParaRPr>
          </a:p>
        </p:txBody>
      </p:sp>
      <p:pic>
        <p:nvPicPr>
          <p:cNvPr id="5" name="Grafik 16" descr="M_Kultur_KuR_Claimlink.d_sw.jpg"/>
          <p:cNvPicPr>
            <a:picLocks noChangeAspect="1"/>
          </p:cNvPicPr>
          <p:nvPr/>
        </p:nvPicPr>
        <p:blipFill>
          <a:blip r:embed="rId3" cstate="print"/>
          <a:srcRect/>
          <a:stretch>
            <a:fillRect/>
          </a:stretch>
        </p:blipFill>
        <p:spPr bwMode="auto">
          <a:xfrm>
            <a:off x="6786563" y="5826125"/>
            <a:ext cx="1908175" cy="46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71472" y="2071678"/>
            <a:ext cx="8077200" cy="5059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81000" marR="0" lvl="0" indent="-381000" defTabSz="914400" latinLnBrk="0">
              <a:lnSpc>
                <a:spcPct val="100000"/>
              </a:lnSpc>
              <a:spcBef>
                <a:spcPct val="30000"/>
              </a:spcBef>
              <a:buClrTx/>
              <a:buSzTx/>
              <a:buFont typeface="Arial" pitchFamily="34" charset="0"/>
              <a:buChar char="•"/>
              <a:tabLst>
                <a:tab pos="0" algn="l"/>
              </a:tabLst>
              <a:defRPr/>
            </a:pPr>
            <a:r>
              <a:rPr lang="de-DE" sz="2600" dirty="0" smtClean="0">
                <a:latin typeface="Arial" pitchFamily="34" charset="0"/>
              </a:rPr>
              <a:t>Ansatz aus der Perspektive einer Generation, ohne dass über den Mehrwert für die andere Generation nachgedacht wird </a:t>
            </a:r>
          </a:p>
          <a:p>
            <a:pPr marL="381000" marR="0" lvl="0" indent="-381000" defTabSz="914400" latinLnBrk="0">
              <a:lnSpc>
                <a:spcPct val="100000"/>
              </a:lnSpc>
              <a:spcBef>
                <a:spcPct val="30000"/>
              </a:spcBef>
              <a:buClrTx/>
              <a:buSzTx/>
              <a:buFont typeface="Arial" pitchFamily="34" charset="0"/>
              <a:buChar char="•"/>
              <a:tabLst>
                <a:tab pos="0" algn="l"/>
              </a:tabLst>
              <a:defRPr/>
            </a:pPr>
            <a:r>
              <a:rPr lang="de-DE" sz="2600" dirty="0" smtClean="0">
                <a:latin typeface="Arial" pitchFamily="34" charset="0"/>
              </a:rPr>
              <a:t>„Leitkultur“ einer Organisation entspricht nur einer Generation </a:t>
            </a:r>
          </a:p>
          <a:p>
            <a:pPr marL="381000" marR="0" lvl="0" indent="-381000" defTabSz="914400" latinLnBrk="0">
              <a:lnSpc>
                <a:spcPct val="100000"/>
              </a:lnSpc>
              <a:spcBef>
                <a:spcPct val="30000"/>
              </a:spcBef>
              <a:buClrTx/>
              <a:buSzTx/>
              <a:buFont typeface="Arial" pitchFamily="34" charset="0"/>
              <a:buChar char="•"/>
              <a:tabLst>
                <a:tab pos="0" algn="l"/>
              </a:tabLst>
              <a:defRPr/>
            </a:pPr>
            <a:r>
              <a:rPr lang="de-DE" sz="2600" dirty="0" smtClean="0">
                <a:latin typeface="Arial" pitchFamily="34" charset="0"/>
              </a:rPr>
              <a:t>Eine Altersgruppe sieht ihren eigenen Beitrag nicht</a:t>
            </a:r>
          </a:p>
          <a:p>
            <a:pPr marL="381000" marR="0" lvl="0" indent="-381000" defTabSz="914400" latinLnBrk="0">
              <a:lnSpc>
                <a:spcPct val="100000"/>
              </a:lnSpc>
              <a:spcBef>
                <a:spcPct val="30000"/>
              </a:spcBef>
              <a:buClrTx/>
              <a:buSzTx/>
              <a:buFont typeface="Arial" pitchFamily="34" charset="0"/>
              <a:buChar char="•"/>
              <a:tabLst>
                <a:tab pos="0" algn="l"/>
              </a:tabLst>
              <a:defRPr/>
            </a:pPr>
            <a:r>
              <a:rPr lang="de-DE" sz="2600" dirty="0" smtClean="0">
                <a:latin typeface="Arial" pitchFamily="34" charset="0"/>
              </a:rPr>
              <a:t>Generationendialog als „aufgesetztes“ Thema</a:t>
            </a:r>
          </a:p>
        </p:txBody>
      </p:sp>
      <p:sp>
        <p:nvSpPr>
          <p:cNvPr id="7" name="Rechteck 6"/>
          <p:cNvSpPr/>
          <p:nvPr/>
        </p:nvSpPr>
        <p:spPr>
          <a:xfrm>
            <a:off x="428596" y="214290"/>
            <a:ext cx="8286808" cy="954107"/>
          </a:xfrm>
          <a:prstGeom prst="rect">
            <a:avLst/>
          </a:prstGeom>
        </p:spPr>
        <p:txBody>
          <a:bodyPr wrap="square">
            <a:spAutoFit/>
          </a:bodyPr>
          <a:lstStyle/>
          <a:p>
            <a:pPr lvl="0" eaLnBrk="1" hangingPunct="1">
              <a:defRPr/>
            </a:pPr>
            <a:r>
              <a:rPr lang="de-DE" sz="2800" dirty="0" smtClean="0">
                <a:solidFill>
                  <a:schemeClr val="tx2"/>
                </a:solidFill>
                <a:latin typeface="+mj-lt"/>
                <a:ea typeface="+mj-ea"/>
                <a:cs typeface="+mj-cs"/>
              </a:rPr>
              <a:t>Faktoren für das </a:t>
            </a:r>
            <a:r>
              <a:rPr lang="de-DE" sz="2800" u="sng" dirty="0" smtClean="0">
                <a:solidFill>
                  <a:schemeClr val="tx2"/>
                </a:solidFill>
                <a:latin typeface="+mj-lt"/>
                <a:ea typeface="+mj-ea"/>
                <a:cs typeface="+mj-cs"/>
              </a:rPr>
              <a:t>Scheitern</a:t>
            </a:r>
            <a:r>
              <a:rPr lang="de-DE" sz="2800" dirty="0" smtClean="0">
                <a:solidFill>
                  <a:schemeClr val="tx2"/>
                </a:solidFill>
                <a:latin typeface="+mj-lt"/>
                <a:ea typeface="+mj-ea"/>
                <a:cs typeface="+mj-cs"/>
              </a:rPr>
              <a:t> generationenverbindender Projekte</a:t>
            </a:r>
          </a:p>
        </p:txBody>
      </p:sp>
      <p:sp>
        <p:nvSpPr>
          <p:cNvPr id="8" name="Textfeld 7"/>
          <p:cNvSpPr txBox="1"/>
          <p:nvPr/>
        </p:nvSpPr>
        <p:spPr>
          <a:xfrm>
            <a:off x="500034" y="1285860"/>
            <a:ext cx="6929486" cy="400110"/>
          </a:xfrm>
          <a:prstGeom prst="rect">
            <a:avLst/>
          </a:prstGeom>
          <a:noFill/>
        </p:spPr>
        <p:txBody>
          <a:bodyPr wrap="square" rtlCol="0">
            <a:spAutoFit/>
          </a:bodyPr>
          <a:lstStyle/>
          <a:p>
            <a:r>
              <a:rPr lang="de-CH" sz="2000" dirty="0" smtClean="0">
                <a:latin typeface="+mj-lt"/>
              </a:rPr>
              <a:t>aus Gesprächen mit Fachleuten in 3 Gemeinden (2010)</a:t>
            </a:r>
            <a:endParaRPr lang="de-CH" sz="20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Faktoren für </a:t>
            </a:r>
            <a:r>
              <a:rPr lang="de-DE" sz="2800" u="sng" dirty="0" smtClean="0"/>
              <a:t>Gelingen</a:t>
            </a:r>
            <a:r>
              <a:rPr lang="de-DE" sz="2800" dirty="0" smtClean="0"/>
              <a:t> generationenverbindender Projekte</a:t>
            </a:r>
            <a:br>
              <a:rPr lang="de-DE" sz="2800" dirty="0" smtClean="0"/>
            </a:br>
            <a:r>
              <a:rPr lang="de-DE" sz="2800" dirty="0" smtClean="0"/>
              <a:t/>
            </a:r>
            <a:br>
              <a:rPr lang="de-DE" sz="2800" dirty="0" smtClean="0"/>
            </a:br>
            <a:endParaRPr lang="de-CH" dirty="0"/>
          </a:p>
        </p:txBody>
      </p:sp>
      <p:sp>
        <p:nvSpPr>
          <p:cNvPr id="5" name="Rechteck 4"/>
          <p:cNvSpPr/>
          <p:nvPr/>
        </p:nvSpPr>
        <p:spPr>
          <a:xfrm>
            <a:off x="571472" y="2042592"/>
            <a:ext cx="7858180" cy="4253472"/>
          </a:xfrm>
          <a:prstGeom prst="rect">
            <a:avLst/>
          </a:prstGeom>
        </p:spPr>
        <p:txBody>
          <a:bodyPr wrap="square">
            <a:spAutoFit/>
          </a:bodyPr>
          <a:lstStyle/>
          <a:p>
            <a:pPr marL="381000" indent="-381000">
              <a:spcBef>
                <a:spcPct val="30000"/>
              </a:spcBef>
              <a:buFont typeface="Arial" pitchFamily="34" charset="0"/>
              <a:buChar char="•"/>
              <a:tabLst>
                <a:tab pos="0" algn="l"/>
              </a:tabLst>
            </a:pPr>
            <a:r>
              <a:rPr lang="de-DE" sz="2600" dirty="0" smtClean="0">
                <a:latin typeface="Arial" pitchFamily="34" charset="0"/>
              </a:rPr>
              <a:t>Grundidee des Projekts ist unmittelbar plausibel </a:t>
            </a:r>
          </a:p>
          <a:p>
            <a:pPr marL="381000" indent="-381000">
              <a:spcBef>
                <a:spcPct val="30000"/>
              </a:spcBef>
              <a:buFont typeface="Arial" pitchFamily="34" charset="0"/>
              <a:buChar char="•"/>
              <a:tabLst>
                <a:tab pos="0" algn="l"/>
              </a:tabLst>
            </a:pPr>
            <a:r>
              <a:rPr lang="de-DE" sz="2600" dirty="0" smtClean="0">
                <a:latin typeface="Arial" pitchFamily="34" charset="0"/>
              </a:rPr>
              <a:t>Intergenerative Begegnung erfolgt beiläufig </a:t>
            </a:r>
          </a:p>
          <a:p>
            <a:pPr marL="381000" indent="-381000">
              <a:spcBef>
                <a:spcPct val="30000"/>
              </a:spcBef>
              <a:buFont typeface="Arial" pitchFamily="34" charset="0"/>
              <a:buChar char="•"/>
              <a:tabLst>
                <a:tab pos="0" algn="l"/>
              </a:tabLst>
            </a:pPr>
            <a:r>
              <a:rPr lang="de-DE" sz="2600" dirty="0" smtClean="0">
                <a:latin typeface="Arial" pitchFamily="34" charset="0"/>
              </a:rPr>
              <a:t>Jemand macht sein Herzensanliegen zum Projekt und vernetzt sich mit anderen Initiativen</a:t>
            </a:r>
          </a:p>
          <a:p>
            <a:pPr marL="381000" indent="-381000">
              <a:spcBef>
                <a:spcPct val="30000"/>
              </a:spcBef>
              <a:buFont typeface="Arial" pitchFamily="34" charset="0"/>
              <a:buChar char="•"/>
              <a:tabLst>
                <a:tab pos="0" algn="l"/>
              </a:tabLst>
            </a:pPr>
            <a:r>
              <a:rPr lang="de-DE" sz="2600" dirty="0" smtClean="0">
                <a:latin typeface="Arial" pitchFamily="34" charset="0"/>
              </a:rPr>
              <a:t>Verbindung Generationendialog und freiwilliges Engagement</a:t>
            </a:r>
          </a:p>
          <a:p>
            <a:pPr marL="381000" indent="-381000">
              <a:spcBef>
                <a:spcPct val="30000"/>
              </a:spcBef>
              <a:buFont typeface="Arial" pitchFamily="34" charset="0"/>
              <a:buChar char="•"/>
              <a:tabLst>
                <a:tab pos="0" algn="l"/>
              </a:tabLst>
            </a:pPr>
            <a:r>
              <a:rPr lang="de-DE" sz="2600" dirty="0" smtClean="0">
                <a:latin typeface="Arial" pitchFamily="34" charset="0"/>
              </a:rPr>
              <a:t>Unterstützung durch Gemeinderat / Gemeindeleitung</a:t>
            </a:r>
          </a:p>
          <a:p>
            <a:pPr marL="381000" indent="-381000">
              <a:spcBef>
                <a:spcPct val="30000"/>
              </a:spcBef>
              <a:tabLst>
                <a:tab pos="0" algn="l"/>
              </a:tabLst>
            </a:pPr>
            <a:endParaRPr lang="de-DE" dirty="0" smtClean="0"/>
          </a:p>
        </p:txBody>
      </p:sp>
      <p:sp>
        <p:nvSpPr>
          <p:cNvPr id="4" name="Textfeld 3"/>
          <p:cNvSpPr txBox="1"/>
          <p:nvPr/>
        </p:nvSpPr>
        <p:spPr>
          <a:xfrm>
            <a:off x="500034" y="1285860"/>
            <a:ext cx="6929486" cy="400110"/>
          </a:xfrm>
          <a:prstGeom prst="rect">
            <a:avLst/>
          </a:prstGeom>
          <a:noFill/>
        </p:spPr>
        <p:txBody>
          <a:bodyPr wrap="square" rtlCol="0">
            <a:spAutoFit/>
          </a:bodyPr>
          <a:lstStyle/>
          <a:p>
            <a:r>
              <a:rPr lang="de-CH" sz="2000" dirty="0" smtClean="0">
                <a:latin typeface="+mj-lt"/>
              </a:rPr>
              <a:t>aus Gesprächen mit Fachleuten in 3 Gemeinden (2010)</a:t>
            </a:r>
            <a:endParaRPr lang="de-CH" sz="2000"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Inhaltsplatzhalter 3"/>
          <p:cNvSpPr>
            <a:spLocks noGrp="1"/>
          </p:cNvSpPr>
          <p:nvPr>
            <p:ph sz="half" idx="2"/>
          </p:nvPr>
        </p:nvSpPr>
        <p:spPr>
          <a:xfrm>
            <a:off x="571472" y="1447800"/>
            <a:ext cx="8039128" cy="4592638"/>
          </a:xfrm>
        </p:spPr>
        <p:txBody>
          <a:bodyPr/>
          <a:lstStyle/>
          <a:p>
            <a:pPr>
              <a:buNone/>
            </a:pPr>
            <a:r>
              <a:rPr lang="de-CH" dirty="0" smtClean="0"/>
              <a:t>Danke !</a:t>
            </a:r>
          </a:p>
          <a:p>
            <a:pPr>
              <a:buNone/>
            </a:pPr>
            <a:endParaRPr lang="de-CH" dirty="0" smtClean="0"/>
          </a:p>
          <a:p>
            <a:pPr>
              <a:buNone/>
            </a:pPr>
            <a:r>
              <a:rPr lang="de-CH" dirty="0" smtClean="0"/>
              <a:t>und wenn Sie noch mögen:</a:t>
            </a:r>
          </a:p>
          <a:p>
            <a:pPr>
              <a:buNone/>
            </a:pPr>
            <a:endParaRPr lang="de-CH" dirty="0" smtClean="0"/>
          </a:p>
          <a:p>
            <a:pPr lvl="1">
              <a:buNone/>
            </a:pPr>
            <a:r>
              <a:rPr lang="de-CH" dirty="0" smtClean="0">
                <a:hlinkClick r:id="rId2"/>
              </a:rPr>
              <a:t>www.intergeneration.ch</a:t>
            </a:r>
            <a:endParaRPr lang="de-CH" dirty="0" smtClean="0"/>
          </a:p>
          <a:p>
            <a:pPr lvl="1">
              <a:buNone/>
            </a:pPr>
            <a:r>
              <a:rPr lang="de-CH" smtClean="0">
                <a:hlinkClick r:id="rId3"/>
              </a:rPr>
              <a:t>www.migros-kulturprozent.ch</a:t>
            </a:r>
            <a:endParaRPr lang="de-CH" dirty="0" smtClean="0"/>
          </a:p>
          <a:p>
            <a:pPr lvl="1">
              <a:buNone/>
            </a:pPr>
            <a:endParaRPr lang="de-CH"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Umschreibung Zivilgesellschaft</a:t>
            </a:r>
            <a:endParaRPr lang="de-CH" dirty="0"/>
          </a:p>
        </p:txBody>
      </p:sp>
      <p:sp>
        <p:nvSpPr>
          <p:cNvPr id="3" name="Inhaltsplatzhalter 2"/>
          <p:cNvSpPr>
            <a:spLocks noGrp="1"/>
          </p:cNvSpPr>
          <p:nvPr>
            <p:ph idx="1"/>
          </p:nvPr>
        </p:nvSpPr>
        <p:spPr>
          <a:xfrm>
            <a:off x="571472" y="1000108"/>
            <a:ext cx="8077200" cy="4592638"/>
          </a:xfrm>
        </p:spPr>
        <p:txBody>
          <a:bodyPr/>
          <a:lstStyle/>
          <a:p>
            <a:pPr marL="0" indent="0">
              <a:buNone/>
            </a:pPr>
            <a:r>
              <a:rPr lang="de-CH" i="1" dirty="0" smtClean="0"/>
              <a:t>Statement des Wirtschafts- und Sozialausschusses der Europäischen Union zur Zivilgesellschaft (Europäische Union 2004): </a:t>
            </a:r>
          </a:p>
          <a:p>
            <a:pPr marL="0">
              <a:buNone/>
            </a:pPr>
            <a:r>
              <a:rPr lang="de-CH" b="1" dirty="0" smtClean="0"/>
              <a:t/>
            </a:r>
            <a:br>
              <a:rPr lang="de-CH" b="1" dirty="0" smtClean="0"/>
            </a:br>
            <a:r>
              <a:rPr lang="de-CH" b="1" dirty="0" smtClean="0"/>
              <a:t>Zur Zivilgesellschaft gehören folgende Organisationen</a:t>
            </a:r>
          </a:p>
          <a:p>
            <a:r>
              <a:rPr lang="de-CH" dirty="0" smtClean="0"/>
              <a:t>Sozialpartner</a:t>
            </a:r>
            <a:r>
              <a:rPr lang="de-CH" b="1" dirty="0" smtClean="0"/>
              <a:t> </a:t>
            </a:r>
            <a:r>
              <a:rPr lang="de-CH" dirty="0" smtClean="0"/>
              <a:t>(Gewerkschaften und Arbeitgeberverbände)</a:t>
            </a:r>
          </a:p>
          <a:p>
            <a:r>
              <a:rPr lang="de-CH" dirty="0" smtClean="0"/>
              <a:t>NGOs</a:t>
            </a:r>
            <a:r>
              <a:rPr lang="de-CH" b="1" dirty="0" smtClean="0"/>
              <a:t> </a:t>
            </a:r>
            <a:r>
              <a:rPr lang="de-CH" dirty="0" smtClean="0"/>
              <a:t>(Non-</a:t>
            </a:r>
            <a:r>
              <a:rPr lang="de-CH" dirty="0" err="1" smtClean="0"/>
              <a:t>Governmental</a:t>
            </a:r>
            <a:r>
              <a:rPr lang="de-CH" dirty="0" smtClean="0"/>
              <a:t> </a:t>
            </a:r>
            <a:r>
              <a:rPr lang="de-CH" dirty="0" err="1" smtClean="0"/>
              <a:t>Organisations</a:t>
            </a:r>
            <a:r>
              <a:rPr lang="de-CH" dirty="0" smtClean="0"/>
              <a:t>), z.B.</a:t>
            </a:r>
          </a:p>
          <a:p>
            <a:pPr lvl="1"/>
            <a:r>
              <a:rPr lang="de-CH" dirty="0" smtClean="0"/>
              <a:t>Wohlfahrtseinrichtungen, private Aus- und Weiterbildungseinrichtungen, Umweltorganisationen</a:t>
            </a:r>
          </a:p>
          <a:p>
            <a:pPr lvl="1"/>
            <a:r>
              <a:rPr lang="de-CH" b="1" dirty="0" smtClean="0"/>
              <a:t>CBOs </a:t>
            </a:r>
            <a:r>
              <a:rPr lang="de-CH" dirty="0" smtClean="0"/>
              <a:t>(Community-</a:t>
            </a:r>
            <a:r>
              <a:rPr lang="de-CH" dirty="0" err="1" smtClean="0"/>
              <a:t>Based</a:t>
            </a:r>
            <a:r>
              <a:rPr lang="de-CH" dirty="0" smtClean="0"/>
              <a:t> </a:t>
            </a:r>
            <a:r>
              <a:rPr lang="de-CH" dirty="0" err="1" smtClean="0"/>
              <a:t>Organisations</a:t>
            </a:r>
            <a:r>
              <a:rPr lang="de-CH" dirty="0" smtClean="0"/>
              <a:t> oder </a:t>
            </a:r>
            <a:r>
              <a:rPr lang="de-CH" b="1" dirty="0" smtClean="0"/>
              <a:t>kommunal organisierte Organisationen</a:t>
            </a:r>
            <a:r>
              <a:rPr lang="de-CH" dirty="0" smtClean="0"/>
              <a:t>): diese entstehen an der Basis der Gesellschaft und verfolgen mitgliederorientierte Ziele, </a:t>
            </a:r>
            <a:br>
              <a:rPr lang="de-CH" dirty="0" smtClean="0"/>
            </a:br>
            <a:r>
              <a:rPr lang="de-CH" dirty="0" smtClean="0"/>
              <a:t>z.B. Jugendorganisationen, Familienverbände, alle Organisationen, die Partizipation am kommunalen Leben ermöglichen</a:t>
            </a:r>
          </a:p>
          <a:p>
            <a:r>
              <a:rPr lang="de-CH" dirty="0" smtClean="0"/>
              <a:t>Religionsgemeinschaften</a:t>
            </a:r>
            <a:endParaRPr lang="de-CH"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Bedeutungen der Zivilgesellschaft</a:t>
            </a:r>
            <a:endParaRPr lang="de-CH" dirty="0"/>
          </a:p>
        </p:txBody>
      </p:sp>
      <p:sp>
        <p:nvSpPr>
          <p:cNvPr id="4" name="Inhaltsplatzhalter 2"/>
          <p:cNvSpPr txBox="1">
            <a:spLocks/>
          </p:cNvSpPr>
          <p:nvPr/>
        </p:nvSpPr>
        <p:spPr bwMode="auto">
          <a:xfrm>
            <a:off x="571472" y="1428736"/>
            <a:ext cx="8077200" cy="4368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836988" marR="0" lvl="8" indent="-193675" algn="l" defTabSz="914400" rtl="0" eaLnBrk="1" fontAlgn="base" latinLnBrk="0" hangingPunct="1">
              <a:lnSpc>
                <a:spcPct val="100000"/>
              </a:lnSpc>
              <a:spcBef>
                <a:spcPct val="20000"/>
              </a:spcBef>
              <a:spcAft>
                <a:spcPct val="0"/>
              </a:spcAft>
              <a:buClrTx/>
              <a:buSzTx/>
              <a:buFont typeface="Times" pitchFamily="18" charset="0"/>
              <a:buNone/>
              <a:tabLst/>
              <a:defRPr/>
            </a:pPr>
            <a:endParaRPr kumimoji="0" lang="de-CH" sz="2000" b="0" i="0" u="none" strike="noStrike" kern="0" cap="none" spc="0" normalizeH="0" baseline="0" noProof="0" dirty="0" smtClean="0">
              <a:ln>
                <a:noFill/>
              </a:ln>
              <a:solidFill>
                <a:schemeClr val="tx1"/>
              </a:solidFill>
              <a:effectLst/>
              <a:uLnTx/>
              <a:uFillTx/>
              <a:latin typeface="+mn-lt"/>
            </a:endParaRPr>
          </a:p>
          <a:p>
            <a:pPr marL="3836988" marR="0" lvl="8" indent="-193675" algn="l" defTabSz="914400" rtl="0" eaLnBrk="1" fontAlgn="base" latinLnBrk="0" hangingPunct="1">
              <a:lnSpc>
                <a:spcPct val="100000"/>
              </a:lnSpc>
              <a:spcBef>
                <a:spcPct val="20000"/>
              </a:spcBef>
              <a:spcAft>
                <a:spcPct val="0"/>
              </a:spcAft>
              <a:buClrTx/>
              <a:buSzTx/>
              <a:buFont typeface="Times" pitchFamily="18" charset="0"/>
              <a:buNone/>
              <a:tabLst/>
              <a:defRPr/>
            </a:pPr>
            <a:endParaRPr kumimoji="0" lang="de-CH" sz="2000" b="0" i="0" u="none" strike="noStrike" kern="0" cap="none" spc="0" normalizeH="0" baseline="0" noProof="0" dirty="0" smtClean="0">
              <a:ln>
                <a:noFill/>
              </a:ln>
              <a:solidFill>
                <a:schemeClr val="tx1"/>
              </a:solidFill>
              <a:effectLst/>
              <a:uLnTx/>
              <a:uFillTx/>
              <a:latin typeface="+mn-lt"/>
            </a:endParaRPr>
          </a:p>
          <a:p>
            <a:pPr marL="3836988" marR="0" lvl="8" indent="-193675" algn="l" defTabSz="914400" rtl="0" eaLnBrk="1" fontAlgn="base" latinLnBrk="0" hangingPunct="1">
              <a:lnSpc>
                <a:spcPct val="100000"/>
              </a:lnSpc>
              <a:spcBef>
                <a:spcPct val="20000"/>
              </a:spcBef>
              <a:spcAft>
                <a:spcPct val="0"/>
              </a:spcAft>
              <a:buClrTx/>
              <a:buSzTx/>
              <a:buFont typeface="Times" pitchFamily="18" charset="0"/>
              <a:buNone/>
              <a:tabLst/>
              <a:defRPr/>
            </a:pPr>
            <a:endParaRPr kumimoji="0" lang="de-CH" sz="2000" b="0" i="0" u="none" strike="noStrike" kern="0" cap="none" spc="0" normalizeH="0" baseline="0" noProof="0" dirty="0" smtClean="0">
              <a:ln>
                <a:noFill/>
              </a:ln>
              <a:solidFill>
                <a:schemeClr val="tx1"/>
              </a:solidFill>
              <a:effectLst/>
              <a:uLnTx/>
              <a:uFillTx/>
              <a:latin typeface="+mn-lt"/>
            </a:endParaRPr>
          </a:p>
          <a:p>
            <a:pPr marL="3836988" marR="0" lvl="8" indent="-193675" algn="l" defTabSz="914400" rtl="0" eaLnBrk="1" fontAlgn="base" latinLnBrk="0" hangingPunct="1">
              <a:lnSpc>
                <a:spcPct val="100000"/>
              </a:lnSpc>
              <a:spcBef>
                <a:spcPct val="20000"/>
              </a:spcBef>
              <a:spcAft>
                <a:spcPct val="0"/>
              </a:spcAft>
              <a:buClrTx/>
              <a:buSzTx/>
              <a:buFont typeface="Times" pitchFamily="18" charset="0"/>
              <a:buNone/>
              <a:tabLst/>
              <a:defRPr/>
            </a:pPr>
            <a:endParaRPr kumimoji="0" lang="de-CH" sz="2000" b="0" i="0" u="none" strike="noStrike" kern="0" cap="none" spc="0" normalizeH="0" baseline="0" noProof="0" dirty="0" smtClean="0">
              <a:ln>
                <a:noFill/>
              </a:ln>
              <a:solidFill>
                <a:schemeClr val="tx1"/>
              </a:solidFill>
              <a:effectLst/>
              <a:uLnTx/>
              <a:uFillTx/>
              <a:latin typeface="+mn-lt"/>
            </a:endParaRPr>
          </a:p>
          <a:p>
            <a:pPr marL="3836988" marR="0" lvl="8" indent="-193675" algn="l" defTabSz="914400" rtl="0" eaLnBrk="1" fontAlgn="base" latinLnBrk="0" hangingPunct="1">
              <a:lnSpc>
                <a:spcPct val="100000"/>
              </a:lnSpc>
              <a:spcBef>
                <a:spcPct val="20000"/>
              </a:spcBef>
              <a:spcAft>
                <a:spcPct val="0"/>
              </a:spcAft>
              <a:buClrTx/>
              <a:buSzTx/>
              <a:buFont typeface="Times" pitchFamily="18" charset="0"/>
              <a:buNone/>
              <a:tabLst/>
              <a:defRPr/>
            </a:pPr>
            <a:endParaRPr kumimoji="0" lang="de-CH" sz="2000" b="0" i="0" u="none" strike="noStrike" kern="0" cap="none" spc="0" normalizeH="0" baseline="0" noProof="0" dirty="0" smtClean="0">
              <a:ln>
                <a:noFill/>
              </a:ln>
              <a:solidFill>
                <a:schemeClr val="tx1"/>
              </a:solidFill>
              <a:effectLst/>
              <a:uLnTx/>
              <a:uFillTx/>
              <a:latin typeface="+mn-lt"/>
            </a:endParaRPr>
          </a:p>
          <a:p>
            <a:pPr marL="3836988" marR="0" lvl="8" indent="-193675" algn="l" defTabSz="914400" rtl="0" eaLnBrk="1" fontAlgn="base" latinLnBrk="0" hangingPunct="1">
              <a:lnSpc>
                <a:spcPct val="100000"/>
              </a:lnSpc>
              <a:spcBef>
                <a:spcPct val="20000"/>
              </a:spcBef>
              <a:spcAft>
                <a:spcPct val="0"/>
              </a:spcAft>
              <a:buClrTx/>
              <a:buSzTx/>
              <a:buFont typeface="Times" pitchFamily="18" charset="0"/>
              <a:buNone/>
              <a:tabLst/>
              <a:defRPr/>
            </a:pPr>
            <a:endParaRPr kumimoji="0" lang="de-CH" sz="2000" b="0" i="0" u="none" strike="noStrike" kern="0" cap="none" spc="0" normalizeH="0" baseline="0" noProof="0" dirty="0" smtClean="0">
              <a:ln>
                <a:noFill/>
              </a:ln>
              <a:solidFill>
                <a:schemeClr val="tx1"/>
              </a:solidFill>
              <a:effectLst/>
              <a:uLnTx/>
              <a:uFillTx/>
              <a:latin typeface="+mn-lt"/>
            </a:endParaRPr>
          </a:p>
          <a:p>
            <a:pPr marL="3836988" marR="0" lvl="8" indent="-193675" algn="l" defTabSz="914400" rtl="0" eaLnBrk="1" fontAlgn="base" latinLnBrk="0" hangingPunct="1">
              <a:lnSpc>
                <a:spcPct val="100000"/>
              </a:lnSpc>
              <a:spcBef>
                <a:spcPct val="20000"/>
              </a:spcBef>
              <a:spcAft>
                <a:spcPct val="0"/>
              </a:spcAft>
              <a:buClrTx/>
              <a:buSzTx/>
              <a:buFont typeface="Times" pitchFamily="18" charset="0"/>
              <a:buNone/>
              <a:tabLst/>
              <a:defRPr/>
            </a:pPr>
            <a:endParaRPr kumimoji="0" lang="de-CH" sz="2000" b="0" i="0" u="none" strike="noStrike" kern="0" cap="none" spc="0" normalizeH="0" baseline="0" noProof="0" dirty="0" smtClean="0">
              <a:ln>
                <a:noFill/>
              </a:ln>
              <a:solidFill>
                <a:schemeClr val="tx1"/>
              </a:solidFill>
              <a:effectLst/>
              <a:uLnTx/>
              <a:uFillTx/>
              <a:latin typeface="+mn-lt"/>
            </a:endParaRPr>
          </a:p>
        </p:txBody>
      </p:sp>
      <p:sp>
        <p:nvSpPr>
          <p:cNvPr id="5" name="Gleichschenkliges Dreieck 3"/>
          <p:cNvSpPr>
            <a:spLocks noChangeArrowheads="1"/>
          </p:cNvSpPr>
          <p:nvPr/>
        </p:nvSpPr>
        <p:spPr bwMode="auto">
          <a:xfrm>
            <a:off x="2071670" y="2343150"/>
            <a:ext cx="5214974" cy="3086114"/>
          </a:xfrm>
          <a:prstGeom prst="triangle">
            <a:avLst>
              <a:gd name="adj" fmla="val 50000"/>
            </a:avLst>
          </a:prstGeom>
          <a:solidFill>
            <a:schemeClr val="accent1"/>
          </a:solidFill>
          <a:ln w="9525" algn="ctr">
            <a:solidFill>
              <a:schemeClr val="tx1"/>
            </a:solidFill>
            <a:round/>
            <a:headEnd/>
            <a:tailEnd/>
          </a:ln>
        </p:spPr>
        <p:txBody>
          <a:bodyPr/>
          <a:lstStyle/>
          <a:p>
            <a:r>
              <a:rPr lang="de-CH" dirty="0" smtClean="0">
                <a:latin typeface="+mj-lt"/>
              </a:rPr>
              <a:t>  Zivilgesellschaft</a:t>
            </a:r>
            <a:endParaRPr lang="de-CH" dirty="0"/>
          </a:p>
        </p:txBody>
      </p:sp>
      <p:sp>
        <p:nvSpPr>
          <p:cNvPr id="6" name="Textfeld 5"/>
          <p:cNvSpPr txBox="1"/>
          <p:nvPr/>
        </p:nvSpPr>
        <p:spPr>
          <a:xfrm>
            <a:off x="1117563" y="4681847"/>
            <a:ext cx="954107" cy="461665"/>
          </a:xfrm>
          <a:prstGeom prst="rect">
            <a:avLst/>
          </a:prstGeom>
          <a:noFill/>
        </p:spPr>
        <p:txBody>
          <a:bodyPr wrap="none">
            <a:spAutoFit/>
          </a:bodyPr>
          <a:lstStyle/>
          <a:p>
            <a:pPr>
              <a:defRPr/>
            </a:pPr>
            <a:r>
              <a:rPr lang="de-CH" dirty="0" smtClean="0">
                <a:latin typeface="+mn-lt"/>
              </a:rPr>
              <a:t>Markt</a:t>
            </a:r>
            <a:endParaRPr lang="de-CH" sz="2000" dirty="0">
              <a:latin typeface="+mn-lt"/>
            </a:endParaRPr>
          </a:p>
        </p:txBody>
      </p:sp>
      <p:sp>
        <p:nvSpPr>
          <p:cNvPr id="7" name="Textfeld 6"/>
          <p:cNvSpPr txBox="1"/>
          <p:nvPr/>
        </p:nvSpPr>
        <p:spPr>
          <a:xfrm>
            <a:off x="6929454" y="4643446"/>
            <a:ext cx="1914307" cy="830997"/>
          </a:xfrm>
          <a:prstGeom prst="rect">
            <a:avLst/>
          </a:prstGeom>
          <a:noFill/>
        </p:spPr>
        <p:txBody>
          <a:bodyPr wrap="square">
            <a:spAutoFit/>
          </a:bodyPr>
          <a:lstStyle/>
          <a:p>
            <a:pPr>
              <a:defRPr/>
            </a:pPr>
            <a:r>
              <a:rPr lang="de-CH" dirty="0" smtClean="0">
                <a:latin typeface="+mn-lt"/>
              </a:rPr>
              <a:t>Privatsphäre</a:t>
            </a:r>
            <a:r>
              <a:rPr lang="de-CH" dirty="0">
                <a:latin typeface="+mn-lt"/>
              </a:rPr>
              <a:t/>
            </a:r>
            <a:br>
              <a:rPr lang="de-CH" dirty="0">
                <a:latin typeface="+mn-lt"/>
              </a:rPr>
            </a:br>
            <a:endParaRPr lang="de-CH" dirty="0">
              <a:latin typeface="+mn-lt"/>
            </a:endParaRPr>
          </a:p>
        </p:txBody>
      </p:sp>
      <p:sp>
        <p:nvSpPr>
          <p:cNvPr id="9" name="Rectangle 2"/>
          <p:cNvSpPr>
            <a:spLocks noChangeArrowheads="1"/>
          </p:cNvSpPr>
          <p:nvPr/>
        </p:nvSpPr>
        <p:spPr bwMode="auto">
          <a:xfrm>
            <a:off x="3500430" y="4429132"/>
            <a:ext cx="271464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1" hangingPunct="1"/>
            <a:r>
              <a:rPr lang="de-CH" sz="1800" dirty="0" smtClean="0">
                <a:latin typeface="Arial" pitchFamily="34" charset="0"/>
                <a:ea typeface="Calibri" pitchFamily="34" charset="0"/>
                <a:cs typeface="Times-Roman"/>
              </a:rPr>
              <a:t>- Selbstorganisation</a:t>
            </a:r>
            <a:endParaRPr kumimoji="0" lang="de-CH" sz="1800" b="0" i="0" u="none" strike="noStrike" cap="none" normalizeH="0" baseline="0" dirty="0" smtClean="0">
              <a:ln>
                <a:noFill/>
              </a:ln>
              <a:solidFill>
                <a:schemeClr val="tx1"/>
              </a:solidFill>
              <a:effectLst/>
              <a:latin typeface="Arial" pitchFamily="34" charset="0"/>
              <a:ea typeface="Calibri" pitchFamily="34" charset="0"/>
              <a:cs typeface="Times-Roman"/>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800" b="0" i="0" u="none" strike="noStrike" cap="none" normalizeH="0" baseline="0" dirty="0" smtClean="0">
                <a:ln>
                  <a:noFill/>
                </a:ln>
                <a:solidFill>
                  <a:schemeClr val="tx1"/>
                </a:solidFill>
                <a:effectLst/>
                <a:latin typeface="Arial" pitchFamily="34" charset="0"/>
                <a:ea typeface="Calibri" pitchFamily="34" charset="0"/>
                <a:cs typeface="Times-Roman"/>
              </a:rPr>
              <a:t>- Gemeinnützigkeit</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800" b="0" i="0" u="none" strike="noStrike" cap="none" normalizeH="0" baseline="0" dirty="0" smtClean="0">
                <a:ln>
                  <a:noFill/>
                </a:ln>
                <a:solidFill>
                  <a:schemeClr val="tx1"/>
                </a:solidFill>
                <a:effectLst/>
                <a:latin typeface="Arial" pitchFamily="34" charset="0"/>
                <a:ea typeface="Calibri" pitchFamily="34" charset="0"/>
                <a:cs typeface="Times-Roman"/>
              </a:rPr>
              <a:t>- im öffentlichen Raum</a:t>
            </a:r>
            <a:endParaRPr kumimoji="0" lang="de-CH" sz="3200" b="0" i="0" u="none" strike="noStrike" cap="none" normalizeH="0" baseline="0" dirty="0" smtClean="0">
              <a:ln>
                <a:noFill/>
              </a:ln>
              <a:solidFill>
                <a:schemeClr val="tx1"/>
              </a:solidFill>
              <a:effectLst/>
              <a:latin typeface="Arial" pitchFamily="34" charset="0"/>
            </a:endParaRPr>
          </a:p>
        </p:txBody>
      </p:sp>
      <p:sp>
        <p:nvSpPr>
          <p:cNvPr id="11" name="Rechteck 10"/>
          <p:cNvSpPr/>
          <p:nvPr/>
        </p:nvSpPr>
        <p:spPr>
          <a:xfrm>
            <a:off x="428596" y="728473"/>
            <a:ext cx="8143932" cy="1200329"/>
          </a:xfrm>
          <a:prstGeom prst="rect">
            <a:avLst/>
          </a:prstGeom>
        </p:spPr>
        <p:txBody>
          <a:bodyPr wrap="square">
            <a:spAutoFit/>
          </a:bodyPr>
          <a:lstStyle/>
          <a:p>
            <a:r>
              <a:rPr lang="de-CH" dirty="0" smtClean="0">
                <a:latin typeface="+mj-lt"/>
              </a:rPr>
              <a:t>Zivilgesellschaft als </a:t>
            </a:r>
            <a:r>
              <a:rPr lang="de-CH" b="1" dirty="0" smtClean="0">
                <a:latin typeface="+mj-lt"/>
              </a:rPr>
              <a:t>intermediäres System </a:t>
            </a:r>
            <a:r>
              <a:rPr lang="de-CH" dirty="0" smtClean="0">
                <a:latin typeface="+mj-lt"/>
              </a:rPr>
              <a:t>mit Brückenfunktion</a:t>
            </a:r>
            <a:r>
              <a:rPr lang="de-CH" dirty="0" smtClean="0"/>
              <a:t> </a:t>
            </a:r>
            <a:r>
              <a:rPr lang="de-CH" dirty="0" smtClean="0">
                <a:latin typeface="+mj-lt"/>
              </a:rPr>
              <a:t>zwischen Staat, Wirtschaft und Privatsphäre</a:t>
            </a:r>
          </a:p>
        </p:txBody>
      </p:sp>
      <p:sp>
        <p:nvSpPr>
          <p:cNvPr id="12" name="Inhaltsplatzhalter 11"/>
          <p:cNvSpPr txBox="1">
            <a:spLocks noGrp="1"/>
          </p:cNvSpPr>
          <p:nvPr>
            <p:ph idx="1"/>
          </p:nvPr>
        </p:nvSpPr>
        <p:spPr>
          <a:xfrm>
            <a:off x="4286248" y="1928802"/>
            <a:ext cx="718145" cy="369332"/>
          </a:xfrm>
          <a:prstGeom prst="rect">
            <a:avLst/>
          </a:prstGeom>
          <a:noFill/>
        </p:spPr>
        <p:txBody>
          <a:bodyPr wrap="none">
            <a:spAutoFit/>
          </a:bodyPr>
          <a:lstStyle/>
          <a:p>
            <a:pPr>
              <a:buNone/>
              <a:defRPr/>
            </a:pPr>
            <a:r>
              <a:rPr lang="de-CH" sz="2400" kern="1200" dirty="0" smtClean="0"/>
              <a:t>Staat</a:t>
            </a:r>
            <a:endParaRPr lang="de-CH" sz="24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Bedeutungen der Zivilgesellschaft</a:t>
            </a:r>
            <a:endParaRPr lang="de-CH" dirty="0"/>
          </a:p>
        </p:txBody>
      </p:sp>
      <p:sp>
        <p:nvSpPr>
          <p:cNvPr id="3" name="Inhaltsplatzhalter 2"/>
          <p:cNvSpPr>
            <a:spLocks noGrp="1"/>
          </p:cNvSpPr>
          <p:nvPr>
            <p:ph idx="1"/>
          </p:nvPr>
        </p:nvSpPr>
        <p:spPr>
          <a:xfrm>
            <a:off x="571472" y="1071546"/>
            <a:ext cx="8077200" cy="4592638"/>
          </a:xfrm>
        </p:spPr>
        <p:txBody>
          <a:bodyPr wrap="square">
            <a:normAutofit/>
          </a:bodyPr>
          <a:lstStyle/>
          <a:p>
            <a:r>
              <a:rPr lang="de-CH" sz="2400" dirty="0" smtClean="0">
                <a:solidFill>
                  <a:schemeClr val="bg1">
                    <a:lumMod val="65000"/>
                  </a:schemeClr>
                </a:solidFill>
                <a:latin typeface="+mn-lt"/>
                <a:ea typeface="+mn-ea"/>
                <a:cs typeface="+mn-cs"/>
              </a:rPr>
              <a:t>Zivilgesellschaft ist ein intermediäres System mit Brückenfunktion zwischen Staat, Wirtschaft und Privatsphäre</a:t>
            </a:r>
          </a:p>
          <a:p>
            <a:r>
              <a:rPr lang="de-CH" sz="2400" dirty="0" smtClean="0">
                <a:solidFill>
                  <a:schemeClr val="tx1"/>
                </a:solidFill>
                <a:latin typeface="+mn-lt"/>
                <a:ea typeface="+mn-ea"/>
                <a:cs typeface="+mn-cs"/>
              </a:rPr>
              <a:t>Wichtigste Formen sind  Interessensorganisationen, gemeinnützige Dienstleistungsorganisationen, Mitgliedsorganisationen (Vereine), Genossenschaften, Bürgerinitiativen, Vergabestiftungen und operativ tätige Stiftungen. Dazu gehören unter bestimmten Voraussetzungen auch Kirchen, altersspezifische Institutionen für die Jugend oder für das Alter.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Bedeutungen der Zivilgesellschaft</a:t>
            </a:r>
            <a:endParaRPr lang="de-CH" dirty="0"/>
          </a:p>
        </p:txBody>
      </p:sp>
      <p:sp>
        <p:nvSpPr>
          <p:cNvPr id="3" name="Inhaltsplatzhalter 2"/>
          <p:cNvSpPr>
            <a:spLocks noGrp="1"/>
          </p:cNvSpPr>
          <p:nvPr>
            <p:ph idx="1"/>
          </p:nvPr>
        </p:nvSpPr>
        <p:spPr>
          <a:xfrm>
            <a:off x="571472" y="714356"/>
            <a:ext cx="8077200" cy="4592638"/>
          </a:xfrm>
        </p:spPr>
        <p:txBody>
          <a:bodyPr wrap="square">
            <a:noAutofit/>
          </a:bodyPr>
          <a:lstStyle/>
          <a:p>
            <a:r>
              <a:rPr lang="de-CH" sz="2400" dirty="0" smtClean="0">
                <a:solidFill>
                  <a:schemeClr val="bg1">
                    <a:lumMod val="65000"/>
                  </a:schemeClr>
                </a:solidFill>
                <a:latin typeface="+mn-lt"/>
                <a:ea typeface="+mn-ea"/>
                <a:cs typeface="+mn-cs"/>
              </a:rPr>
              <a:t>Zivilgesellschaft ist ein intermediäres System verstanden, welches zwischen Staat, Wirtschaft und Privatsphäre eine Brückenfunktion hat. </a:t>
            </a:r>
          </a:p>
          <a:p>
            <a:r>
              <a:rPr lang="de-CH" sz="2400" dirty="0" smtClean="0">
                <a:solidFill>
                  <a:schemeClr val="bg1">
                    <a:lumMod val="65000"/>
                  </a:schemeClr>
                </a:solidFill>
              </a:rPr>
              <a:t>Wichtigste Formen sind  Interessensorganisationen, gemeinnützige Dienstleistungsorganisationen, Mitgliedsorganisationen (Vereine), Genossenschaften, Bürgerinitiativen, Vergabe- und operativ tätige Stiftungen. Dazu gehören unter bestimmten Voraussetzungen auch Kirchen, altersspezifische Institutionen für die Jugend oder für das Alter. </a:t>
            </a:r>
          </a:p>
          <a:p>
            <a:r>
              <a:rPr lang="de-CH" sz="2400" dirty="0" smtClean="0">
                <a:solidFill>
                  <a:schemeClr val="tx1"/>
                </a:solidFill>
                <a:latin typeface="+mn-lt"/>
                <a:ea typeface="+mn-ea"/>
                <a:cs typeface="+mn-cs"/>
              </a:rPr>
              <a:t>Gemeinsam ist den Organisationen der Zivilgesellschaft, dass die Zugehörigkeit der Mitglieder grundsätzlich freiwillig ist und dass sie über die Befriedigung der Bedürfnisse der Mitglieder hinaus eine Funktion in der kommunalen Öffentlichkeit erfüllen.</a:t>
            </a:r>
          </a:p>
          <a:p>
            <a:endParaRPr lang="de-CH"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Gemeinde und Zivilgesellschaft</a:t>
            </a:r>
            <a:endParaRPr lang="de-CH" dirty="0"/>
          </a:p>
        </p:txBody>
      </p:sp>
      <p:sp>
        <p:nvSpPr>
          <p:cNvPr id="3" name="Inhaltsplatzhalter 2"/>
          <p:cNvSpPr>
            <a:spLocks noGrp="1"/>
          </p:cNvSpPr>
          <p:nvPr>
            <p:ph idx="1"/>
          </p:nvPr>
        </p:nvSpPr>
        <p:spPr>
          <a:xfrm>
            <a:off x="500034" y="928670"/>
            <a:ext cx="8143932" cy="4857784"/>
          </a:xfrm>
        </p:spPr>
        <p:txBody>
          <a:bodyPr/>
          <a:lstStyle/>
          <a:p>
            <a:pPr marL="457200" indent="-457200">
              <a:buFont typeface="Arial" pitchFamily="34" charset="0"/>
              <a:buChar char="•"/>
            </a:pPr>
            <a:r>
              <a:rPr lang="de-CH" sz="2400" dirty="0" smtClean="0">
                <a:solidFill>
                  <a:schemeClr val="tx1"/>
                </a:solidFill>
                <a:latin typeface="+mn-lt"/>
                <a:ea typeface="+mn-ea"/>
                <a:cs typeface="+mn-cs"/>
              </a:rPr>
              <a:t>Gemeinde ist nicht nur eine politische Einheit, sondern Lebensraum, Wohnort und sozialer </a:t>
            </a:r>
            <a:r>
              <a:rPr lang="de-CH" sz="2400" dirty="0" err="1" smtClean="0">
                <a:solidFill>
                  <a:schemeClr val="tx1"/>
                </a:solidFill>
                <a:latin typeface="+mn-lt"/>
                <a:ea typeface="+mn-ea"/>
                <a:cs typeface="+mn-cs"/>
              </a:rPr>
              <a:t>Nahraum</a:t>
            </a:r>
            <a:r>
              <a:rPr lang="de-CH" sz="2400" dirty="0" smtClean="0">
                <a:solidFill>
                  <a:schemeClr val="tx1"/>
                </a:solidFill>
                <a:latin typeface="+mn-lt"/>
                <a:ea typeface="+mn-ea"/>
                <a:cs typeface="+mn-cs"/>
              </a:rPr>
              <a:t> , </a:t>
            </a:r>
            <a:br>
              <a:rPr lang="de-CH" sz="2400" dirty="0" smtClean="0">
                <a:solidFill>
                  <a:schemeClr val="tx1"/>
                </a:solidFill>
                <a:latin typeface="+mn-lt"/>
                <a:ea typeface="+mn-ea"/>
                <a:cs typeface="+mn-cs"/>
              </a:rPr>
            </a:br>
            <a:r>
              <a:rPr lang="de-CH" sz="2400" dirty="0" smtClean="0">
                <a:solidFill>
                  <a:schemeClr val="tx1"/>
                </a:solidFill>
                <a:latin typeface="+mn-lt"/>
                <a:ea typeface="+mn-ea"/>
                <a:cs typeface="+mn-cs"/>
              </a:rPr>
              <a:t>der Rahmenbedingungen, Dienstleistungen und Strukturen anbietet, welche wirtschaftliches, soziales und privates Leben ermöglichen. </a:t>
            </a:r>
          </a:p>
          <a:p>
            <a:pPr marL="457200" indent="-457200">
              <a:buFont typeface="Arial" pitchFamily="34" charset="0"/>
              <a:buChar char="•"/>
            </a:pPr>
            <a:r>
              <a:rPr lang="de-CH" sz="2400" dirty="0" smtClean="0">
                <a:solidFill>
                  <a:schemeClr val="tx1"/>
                </a:solidFill>
                <a:latin typeface="+mn-lt"/>
                <a:ea typeface="+mn-ea"/>
                <a:cs typeface="+mn-cs"/>
              </a:rPr>
              <a:t>Gemeinde ermöglicht Identifikation, definiert Zugehörigkeit und Abgrenzung.  </a:t>
            </a:r>
          </a:p>
          <a:p>
            <a:pPr marL="457200" indent="-457200">
              <a:buFont typeface="Arial" pitchFamily="34" charset="0"/>
              <a:buChar char="•"/>
            </a:pPr>
            <a:r>
              <a:rPr lang="de-CH" sz="2400" dirty="0" smtClean="0">
                <a:solidFill>
                  <a:schemeClr val="tx1"/>
                </a:solidFill>
                <a:latin typeface="+mn-lt"/>
                <a:ea typeface="+mn-ea"/>
                <a:cs typeface="+mn-cs"/>
              </a:rPr>
              <a:t>Eine wichtige Rolle spielt dabei die Zivilgesellschaft. </a:t>
            </a:r>
          </a:p>
          <a:p>
            <a:pPr marL="457200" indent="0">
              <a:buNone/>
            </a:pPr>
            <a:r>
              <a:rPr lang="de-CH" sz="2200" dirty="0" smtClean="0"/>
              <a:t>z.B. Genossenschaften, Vereine im Kultur- und Sportbereich, Kirchen, politische Parteien, politisch orientierte Vereine, Natur-, Heimat-, Umweltschutzorganisationen, organisierte Bürgerinitiativen, Hilfsorganisationen und Dienstleistungsbetriebe im Sozial- und Gesundheitsbereich, Selbsthilfegruppen mit sozialem Zweck</a:t>
            </a:r>
          </a:p>
          <a:p>
            <a:pPr>
              <a:buNone/>
            </a:pPr>
            <a:r>
              <a:rPr lang="de-CH" dirty="0" smtClean="0">
                <a:solidFill>
                  <a:schemeClr val="tx1"/>
                </a:solidFill>
                <a:latin typeface="+mn-lt"/>
                <a:ea typeface="+mn-ea"/>
                <a:cs typeface="+mn-cs"/>
              </a:rPr>
              <a:t> </a:t>
            </a:r>
          </a:p>
          <a:p>
            <a:endParaRPr lang="de-CH"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Generationenpolitik als Referenzrahmen</a:t>
            </a:r>
            <a:endParaRPr lang="de-CH" dirty="0"/>
          </a:p>
        </p:txBody>
      </p:sp>
      <p:sp>
        <p:nvSpPr>
          <p:cNvPr id="3" name="Inhaltsplatzhalter 2"/>
          <p:cNvSpPr>
            <a:spLocks noGrp="1"/>
          </p:cNvSpPr>
          <p:nvPr>
            <p:ph idx="1"/>
          </p:nvPr>
        </p:nvSpPr>
        <p:spPr>
          <a:xfrm>
            <a:off x="566766" y="1000108"/>
            <a:ext cx="8077200" cy="5092704"/>
          </a:xfrm>
        </p:spPr>
        <p:txBody>
          <a:bodyPr/>
          <a:lstStyle/>
          <a:p>
            <a:pPr marL="0" indent="0">
              <a:buNone/>
            </a:pPr>
            <a:r>
              <a:rPr lang="de-CH" sz="2200" dirty="0" smtClean="0"/>
              <a:t>„Generationenpolitik betreiben heisst, </a:t>
            </a:r>
            <a:br>
              <a:rPr lang="de-CH" sz="2200" dirty="0" smtClean="0"/>
            </a:br>
            <a:r>
              <a:rPr lang="de-CH" sz="2200" dirty="0" smtClean="0"/>
              <a:t/>
            </a:r>
            <a:br>
              <a:rPr lang="de-CH" sz="2200" dirty="0" smtClean="0"/>
            </a:br>
            <a:r>
              <a:rPr lang="de-CH" sz="2200" dirty="0" smtClean="0"/>
              <a:t>gesellschaftliche Bedingungen zu schaffen, die es ermöglichen, in Gegenwart und Zukunft </a:t>
            </a:r>
            <a:br>
              <a:rPr lang="de-CH" sz="2200" dirty="0" smtClean="0"/>
            </a:br>
            <a:r>
              <a:rPr lang="de-CH" sz="2200" dirty="0" smtClean="0"/>
              <a:t/>
            </a:r>
            <a:br>
              <a:rPr lang="de-CH" sz="2200" dirty="0" smtClean="0"/>
            </a:br>
            <a:r>
              <a:rPr lang="de-CH" sz="2200" dirty="0" smtClean="0"/>
              <a:t>die privaten und öffentlichen Generationenbeziehungen so zu gestalten, dass sie </a:t>
            </a:r>
            <a:br>
              <a:rPr lang="de-CH" sz="2200" dirty="0" smtClean="0"/>
            </a:br>
            <a:r>
              <a:rPr lang="de-CH" sz="2200" dirty="0" smtClean="0"/>
              <a:t/>
            </a:r>
            <a:br>
              <a:rPr lang="de-CH" sz="2200" dirty="0" smtClean="0"/>
            </a:br>
            <a:r>
              <a:rPr lang="de-CH" sz="2200" dirty="0" smtClean="0"/>
              <a:t>zum einen die Entfaltung zu einer eigenverantwortlichen und gemeinschaftsfähigen Persönlichkeit </a:t>
            </a:r>
            <a:br>
              <a:rPr lang="de-CH" sz="2200" dirty="0" smtClean="0"/>
            </a:br>
            <a:r>
              <a:rPr lang="de-CH" sz="2200" dirty="0" smtClean="0"/>
              <a:t/>
            </a:r>
            <a:br>
              <a:rPr lang="de-CH" sz="2200" dirty="0" smtClean="0"/>
            </a:br>
            <a:r>
              <a:rPr lang="de-CH" sz="2200" dirty="0" smtClean="0"/>
              <a:t>und zum anderen die gesellschaftliche Weiterentwicklung gewährleisten“.</a:t>
            </a:r>
          </a:p>
          <a:p>
            <a:pPr>
              <a:buNone/>
            </a:pPr>
            <a:endParaRPr lang="de-CH" sz="2200" dirty="0" smtClean="0"/>
          </a:p>
          <a:p>
            <a:pPr>
              <a:buNone/>
            </a:pPr>
            <a:r>
              <a:rPr lang="de-CH" dirty="0" smtClean="0"/>
              <a:t>SAGW 2010</a:t>
            </a:r>
          </a:p>
          <a:p>
            <a:pPr>
              <a:buNone/>
            </a:pPr>
            <a:endParaRPr lang="de-CH"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AutoShape 2"/>
          <p:cNvSpPr>
            <a:spLocks noChangeArrowheads="1"/>
          </p:cNvSpPr>
          <p:nvPr/>
        </p:nvSpPr>
        <p:spPr bwMode="auto">
          <a:xfrm>
            <a:off x="4173415" y="2899024"/>
            <a:ext cx="231181" cy="917079"/>
          </a:xfrm>
          <a:prstGeom prst="rightArrow">
            <a:avLst>
              <a:gd name="adj1" fmla="val 50000"/>
              <a:gd name="adj2" fmla="val 41636"/>
            </a:avLst>
          </a:prstGeom>
          <a:gradFill rotWithShape="1">
            <a:gsLst>
              <a:gs pos="0">
                <a:srgbClr val="3366FF"/>
              </a:gs>
              <a:gs pos="50000">
                <a:srgbClr val="CCECFF"/>
              </a:gs>
              <a:gs pos="100000">
                <a:srgbClr val="3366FF"/>
              </a:gs>
            </a:gsLst>
            <a:lin ang="0" scaled="1"/>
          </a:gradFill>
          <a:ln w="9525" algn="ctr">
            <a:solidFill>
              <a:schemeClr val="tx1"/>
            </a:solidFill>
            <a:miter lim="800000"/>
            <a:headEnd/>
            <a:tailEnd/>
          </a:ln>
          <a:effectLst/>
        </p:spPr>
        <p:txBody>
          <a:bodyPr wrap="none" anchor="ctr">
            <a:spAutoFit/>
          </a:bodyPr>
          <a:lstStyle/>
          <a:p>
            <a:endParaRPr lang="de-CH">
              <a:latin typeface="+mj-lt"/>
            </a:endParaRPr>
          </a:p>
        </p:txBody>
      </p:sp>
      <p:sp>
        <p:nvSpPr>
          <p:cNvPr id="688131" name="Text Box 3"/>
          <p:cNvSpPr txBox="1">
            <a:spLocks noChangeArrowheads="1"/>
          </p:cNvSpPr>
          <p:nvPr/>
        </p:nvSpPr>
        <p:spPr bwMode="auto">
          <a:xfrm>
            <a:off x="964224" y="2027238"/>
            <a:ext cx="6333392" cy="336550"/>
          </a:xfrm>
          <a:prstGeom prst="rect">
            <a:avLst/>
          </a:prstGeom>
          <a:noFill/>
          <a:ln w="9525">
            <a:noFill/>
            <a:miter lim="800000"/>
            <a:headEnd/>
            <a:tailEnd/>
          </a:ln>
          <a:effectLst/>
        </p:spPr>
        <p:txBody>
          <a:bodyPr>
            <a:spAutoFit/>
          </a:bodyPr>
          <a:lstStyle/>
          <a:p>
            <a:pPr eaLnBrk="1" hangingPunct="1"/>
            <a:endParaRPr lang="de-CH" sz="1600" i="1">
              <a:solidFill>
                <a:schemeClr val="accent2"/>
              </a:solidFill>
              <a:latin typeface="+mj-lt"/>
            </a:endParaRPr>
          </a:p>
        </p:txBody>
      </p:sp>
      <p:sp>
        <p:nvSpPr>
          <p:cNvPr id="688132" name="Rectangle 4"/>
          <p:cNvSpPr>
            <a:spLocks noGrp="1" noChangeArrowheads="1"/>
          </p:cNvSpPr>
          <p:nvPr>
            <p:ph type="title"/>
          </p:nvPr>
        </p:nvSpPr>
        <p:spPr>
          <a:xfrm>
            <a:off x="714348" y="214290"/>
            <a:ext cx="7452946" cy="549275"/>
          </a:xfrm>
          <a:noFill/>
          <a:ln/>
        </p:spPr>
        <p:txBody>
          <a:bodyPr/>
          <a:lstStyle/>
          <a:p>
            <a:r>
              <a:rPr lang="de-CH" dirty="0" smtClean="0"/>
              <a:t>Zusammenleben </a:t>
            </a:r>
            <a:r>
              <a:rPr lang="de-CH" dirty="0"/>
              <a:t>der Generationen</a:t>
            </a:r>
          </a:p>
        </p:txBody>
      </p:sp>
      <p:sp>
        <p:nvSpPr>
          <p:cNvPr id="688133" name="Rectangle 5"/>
          <p:cNvSpPr>
            <a:spLocks noChangeArrowheads="1"/>
          </p:cNvSpPr>
          <p:nvPr/>
        </p:nvSpPr>
        <p:spPr bwMode="auto">
          <a:xfrm>
            <a:off x="35170" y="6121401"/>
            <a:ext cx="1710725" cy="246221"/>
          </a:xfrm>
          <a:prstGeom prst="rect">
            <a:avLst/>
          </a:prstGeom>
          <a:noFill/>
          <a:ln w="9525" algn="ctr">
            <a:noFill/>
            <a:miter lim="800000"/>
            <a:headEnd/>
            <a:tailEnd/>
          </a:ln>
          <a:effectLst/>
        </p:spPr>
        <p:txBody>
          <a:bodyPr wrap="none">
            <a:spAutoFit/>
          </a:bodyPr>
          <a:lstStyle/>
          <a:p>
            <a:pPr defTabSz="873125"/>
            <a:r>
              <a:rPr lang="de-CH" sz="1000" b="0">
                <a:latin typeface="+mj-lt"/>
              </a:rPr>
              <a:t>Basis: Zahlen in Klammern</a:t>
            </a:r>
          </a:p>
        </p:txBody>
      </p:sp>
      <p:sp>
        <p:nvSpPr>
          <p:cNvPr id="688134" name="Text Box 6"/>
          <p:cNvSpPr txBox="1">
            <a:spLocks noChangeArrowheads="1"/>
          </p:cNvSpPr>
          <p:nvPr/>
        </p:nvSpPr>
        <p:spPr bwMode="auto">
          <a:xfrm>
            <a:off x="679207" y="785794"/>
            <a:ext cx="4249983" cy="1631216"/>
          </a:xfrm>
          <a:prstGeom prst="rect">
            <a:avLst/>
          </a:prstGeom>
          <a:noFill/>
          <a:ln w="30163">
            <a:noFill/>
            <a:miter lim="800000"/>
            <a:headEnd/>
            <a:tailEnd/>
          </a:ln>
          <a:effectLst/>
        </p:spPr>
        <p:txBody>
          <a:bodyPr wrap="square">
            <a:spAutoFit/>
          </a:bodyPr>
          <a:lstStyle/>
          <a:p>
            <a:pPr>
              <a:spcBef>
                <a:spcPct val="50000"/>
              </a:spcBef>
            </a:pPr>
            <a:r>
              <a:rPr lang="de-CH" sz="2000" dirty="0" smtClean="0">
                <a:latin typeface="+mj-lt"/>
              </a:rPr>
              <a:t>Leben </a:t>
            </a:r>
            <a:r>
              <a:rPr lang="de-CH" sz="2000" dirty="0">
                <a:latin typeface="+mj-lt"/>
              </a:rPr>
              <a:t>die verschiedenen Generationen heute in der Schweiz eher </a:t>
            </a:r>
            <a:r>
              <a:rPr lang="de-CH" sz="2000" b="1" u="sng" dirty="0">
                <a:latin typeface="+mj-lt"/>
              </a:rPr>
              <a:t>mit</a:t>
            </a:r>
            <a:r>
              <a:rPr lang="de-CH" sz="2000" b="1" dirty="0">
                <a:latin typeface="+mj-lt"/>
              </a:rPr>
              <a:t>einander</a:t>
            </a:r>
            <a:r>
              <a:rPr lang="de-CH" sz="2000" dirty="0">
                <a:latin typeface="+mj-lt"/>
              </a:rPr>
              <a:t> oder eher </a:t>
            </a:r>
            <a:r>
              <a:rPr lang="de-CH" sz="2000" b="1" u="sng" dirty="0">
                <a:latin typeface="+mj-lt"/>
              </a:rPr>
              <a:t>neben</a:t>
            </a:r>
            <a:r>
              <a:rPr lang="de-CH" sz="2000" b="1" dirty="0">
                <a:latin typeface="+mj-lt"/>
              </a:rPr>
              <a:t>einander</a:t>
            </a:r>
            <a:r>
              <a:rPr lang="de-CH" sz="2000" dirty="0">
                <a:latin typeface="+mj-lt"/>
              </a:rPr>
              <a:t> oder sogar </a:t>
            </a:r>
            <a:r>
              <a:rPr lang="de-CH" sz="2000" b="1" u="sng" dirty="0">
                <a:latin typeface="+mj-lt"/>
              </a:rPr>
              <a:t>gegen</a:t>
            </a:r>
            <a:r>
              <a:rPr lang="de-CH" sz="2000" b="1" dirty="0">
                <a:latin typeface="+mj-lt"/>
              </a:rPr>
              <a:t>einander</a:t>
            </a:r>
            <a:r>
              <a:rPr lang="de-CH" sz="2000" dirty="0">
                <a:latin typeface="+mj-lt"/>
              </a:rPr>
              <a:t>? </a:t>
            </a:r>
            <a:r>
              <a:rPr lang="de-CH" sz="2000" dirty="0" smtClean="0">
                <a:latin typeface="+mj-lt"/>
              </a:rPr>
              <a:t>(N=1020</a:t>
            </a:r>
            <a:r>
              <a:rPr lang="de-CH" sz="2000" dirty="0">
                <a:latin typeface="+mj-lt"/>
              </a:rPr>
              <a:t>) </a:t>
            </a:r>
            <a:endParaRPr lang="de-DE" sz="2000" dirty="0">
              <a:latin typeface="+mj-lt"/>
            </a:endParaRPr>
          </a:p>
        </p:txBody>
      </p:sp>
      <p:graphicFrame>
        <p:nvGraphicFramePr>
          <p:cNvPr id="15" name="Object 2"/>
          <p:cNvGraphicFramePr>
            <a:graphicFrameLocks noChangeAspect="1"/>
          </p:cNvGraphicFramePr>
          <p:nvPr/>
        </p:nvGraphicFramePr>
        <p:xfrm>
          <a:off x="571472" y="2428868"/>
          <a:ext cx="4884497" cy="4103064"/>
        </p:xfrm>
        <a:graphic>
          <a:graphicData uri="http://schemas.openxmlformats.org/drawingml/2006/chart">
            <c:chart xmlns:c="http://schemas.openxmlformats.org/drawingml/2006/chart" xmlns:r="http://schemas.openxmlformats.org/officeDocument/2006/relationships" r:id="rId2"/>
          </a:graphicData>
        </a:graphic>
      </p:graphicFrame>
      <p:sp>
        <p:nvSpPr>
          <p:cNvPr id="688136" name="Rectangle 8"/>
          <p:cNvSpPr>
            <a:spLocks noChangeArrowheads="1"/>
          </p:cNvSpPr>
          <p:nvPr/>
        </p:nvSpPr>
        <p:spPr bwMode="auto">
          <a:xfrm>
            <a:off x="2937914" y="3929066"/>
            <a:ext cx="1205458" cy="276999"/>
          </a:xfrm>
          <a:prstGeom prst="rect">
            <a:avLst/>
          </a:prstGeom>
          <a:noFill/>
          <a:ln w="9525">
            <a:noFill/>
            <a:miter lim="800000"/>
            <a:headEnd/>
            <a:tailEnd/>
          </a:ln>
        </p:spPr>
        <p:txBody>
          <a:bodyPr wrap="none" lIns="0" tIns="0" rIns="0" bIns="0">
            <a:spAutoFit/>
          </a:bodyPr>
          <a:lstStyle/>
          <a:p>
            <a:pPr algn="l" defTabSz="873125"/>
            <a:r>
              <a:rPr lang="de-CH" sz="1800" b="0" u="sng" dirty="0">
                <a:solidFill>
                  <a:schemeClr val="bg1"/>
                </a:solidFill>
                <a:latin typeface="+mj-lt"/>
              </a:rPr>
              <a:t>Mit</a:t>
            </a:r>
            <a:r>
              <a:rPr lang="de-CH" sz="1800" b="0" dirty="0">
                <a:solidFill>
                  <a:schemeClr val="bg1"/>
                </a:solidFill>
                <a:latin typeface="+mj-lt"/>
              </a:rPr>
              <a:t>einander</a:t>
            </a:r>
            <a:endParaRPr lang="de-CH" sz="1800" dirty="0">
              <a:solidFill>
                <a:schemeClr val="bg1"/>
              </a:solidFill>
              <a:latin typeface="+mj-lt"/>
            </a:endParaRPr>
          </a:p>
        </p:txBody>
      </p:sp>
      <p:sp>
        <p:nvSpPr>
          <p:cNvPr id="688137" name="Rectangle 9"/>
          <p:cNvSpPr>
            <a:spLocks noChangeArrowheads="1"/>
          </p:cNvSpPr>
          <p:nvPr/>
        </p:nvSpPr>
        <p:spPr bwMode="auto">
          <a:xfrm>
            <a:off x="1851637" y="5009389"/>
            <a:ext cx="1577355" cy="276999"/>
          </a:xfrm>
          <a:prstGeom prst="rect">
            <a:avLst/>
          </a:prstGeom>
          <a:noFill/>
          <a:ln w="9525">
            <a:noFill/>
            <a:miter lim="800000"/>
            <a:headEnd/>
            <a:tailEnd/>
          </a:ln>
        </p:spPr>
        <p:txBody>
          <a:bodyPr wrap="none" lIns="0" tIns="0" rIns="0" bIns="0">
            <a:spAutoFit/>
          </a:bodyPr>
          <a:lstStyle/>
          <a:p>
            <a:pPr algn="l" defTabSz="873125"/>
            <a:r>
              <a:rPr lang="de-CH" sz="1800" b="0" u="sng" dirty="0">
                <a:solidFill>
                  <a:srgbClr val="000000"/>
                </a:solidFill>
                <a:latin typeface="+mj-lt"/>
              </a:rPr>
              <a:t>Neben</a:t>
            </a:r>
            <a:r>
              <a:rPr lang="de-CH" sz="1800" b="0" dirty="0">
                <a:solidFill>
                  <a:srgbClr val="000000"/>
                </a:solidFill>
                <a:latin typeface="+mj-lt"/>
              </a:rPr>
              <a:t>einander</a:t>
            </a:r>
            <a:endParaRPr lang="de-CH" sz="1800" dirty="0">
              <a:latin typeface="+mj-lt"/>
            </a:endParaRPr>
          </a:p>
        </p:txBody>
      </p:sp>
      <p:sp>
        <p:nvSpPr>
          <p:cNvPr id="688138" name="Rectangle 10"/>
          <p:cNvSpPr>
            <a:spLocks noChangeArrowheads="1"/>
          </p:cNvSpPr>
          <p:nvPr/>
        </p:nvSpPr>
        <p:spPr bwMode="auto">
          <a:xfrm>
            <a:off x="838681" y="3286124"/>
            <a:ext cx="1590179" cy="276999"/>
          </a:xfrm>
          <a:prstGeom prst="rect">
            <a:avLst/>
          </a:prstGeom>
          <a:noFill/>
          <a:ln w="9525">
            <a:noFill/>
            <a:miter lim="800000"/>
            <a:headEnd/>
            <a:tailEnd/>
          </a:ln>
        </p:spPr>
        <p:txBody>
          <a:bodyPr wrap="none" lIns="0" tIns="0" rIns="0" bIns="0">
            <a:spAutoFit/>
          </a:bodyPr>
          <a:lstStyle/>
          <a:p>
            <a:pPr algn="l" defTabSz="873125"/>
            <a:r>
              <a:rPr lang="de-CH" sz="1800" b="0" u="sng" dirty="0">
                <a:solidFill>
                  <a:srgbClr val="000000"/>
                </a:solidFill>
                <a:latin typeface="+mj-lt"/>
              </a:rPr>
              <a:t>Gegen</a:t>
            </a:r>
            <a:r>
              <a:rPr lang="de-CH" sz="1800" b="0" dirty="0">
                <a:solidFill>
                  <a:srgbClr val="000000"/>
                </a:solidFill>
                <a:latin typeface="+mj-lt"/>
              </a:rPr>
              <a:t>einander</a:t>
            </a:r>
            <a:endParaRPr lang="de-CH" sz="1800" dirty="0">
              <a:latin typeface="+mj-lt"/>
            </a:endParaRPr>
          </a:p>
        </p:txBody>
      </p:sp>
      <p:sp>
        <p:nvSpPr>
          <p:cNvPr id="688139" name="Rectangle 11"/>
          <p:cNvSpPr>
            <a:spLocks noChangeArrowheads="1"/>
          </p:cNvSpPr>
          <p:nvPr/>
        </p:nvSpPr>
        <p:spPr bwMode="auto">
          <a:xfrm>
            <a:off x="1714480" y="2672830"/>
            <a:ext cx="782715" cy="184666"/>
          </a:xfrm>
          <a:prstGeom prst="rect">
            <a:avLst/>
          </a:prstGeom>
          <a:noFill/>
          <a:ln w="9525">
            <a:noFill/>
            <a:miter lim="800000"/>
            <a:headEnd/>
            <a:tailEnd/>
          </a:ln>
        </p:spPr>
        <p:txBody>
          <a:bodyPr wrap="none" lIns="0" tIns="0" rIns="0" bIns="0">
            <a:spAutoFit/>
          </a:bodyPr>
          <a:lstStyle/>
          <a:p>
            <a:pPr algn="l" defTabSz="873125"/>
            <a:r>
              <a:rPr lang="de-CH" sz="1200" b="0" dirty="0">
                <a:solidFill>
                  <a:srgbClr val="000000"/>
                </a:solidFill>
                <a:latin typeface="+mj-lt"/>
              </a:rPr>
              <a:t>Weiss nicht</a:t>
            </a:r>
            <a:endParaRPr lang="de-CH" dirty="0">
              <a:latin typeface="+mj-lt"/>
            </a:endParaRPr>
          </a:p>
        </p:txBody>
      </p:sp>
      <p:sp>
        <p:nvSpPr>
          <p:cNvPr id="688140" name="Text Box 12"/>
          <p:cNvSpPr txBox="1">
            <a:spLocks noChangeArrowheads="1"/>
          </p:cNvSpPr>
          <p:nvPr/>
        </p:nvSpPr>
        <p:spPr bwMode="auto">
          <a:xfrm>
            <a:off x="5251239" y="799241"/>
            <a:ext cx="4035669" cy="707886"/>
          </a:xfrm>
          <a:prstGeom prst="rect">
            <a:avLst/>
          </a:prstGeom>
          <a:noFill/>
          <a:ln w="30163">
            <a:noFill/>
            <a:miter lim="800000"/>
            <a:headEnd/>
            <a:tailEnd/>
          </a:ln>
          <a:effectLst/>
        </p:spPr>
        <p:txBody>
          <a:bodyPr>
            <a:spAutoFit/>
          </a:bodyPr>
          <a:lstStyle/>
          <a:p>
            <a:pPr>
              <a:spcBef>
                <a:spcPct val="50000"/>
              </a:spcBef>
            </a:pPr>
            <a:r>
              <a:rPr lang="de-CH" sz="2000" dirty="0" smtClean="0">
                <a:latin typeface="+mj-lt"/>
              </a:rPr>
              <a:t>Ist </a:t>
            </a:r>
            <a:r>
              <a:rPr lang="de-CH" sz="2000" dirty="0">
                <a:latin typeface="+mj-lt"/>
              </a:rPr>
              <a:t>das </a:t>
            </a:r>
            <a:r>
              <a:rPr lang="de-CH" sz="2000" b="1" dirty="0">
                <a:latin typeface="+mj-lt"/>
              </a:rPr>
              <a:t>gut</a:t>
            </a:r>
            <a:r>
              <a:rPr lang="de-CH" sz="2000" dirty="0">
                <a:latin typeface="+mj-lt"/>
              </a:rPr>
              <a:t>, dass das so ist</a:t>
            </a:r>
            <a:r>
              <a:rPr lang="de-CH" sz="2000" dirty="0" smtClean="0">
                <a:latin typeface="+mj-lt"/>
              </a:rPr>
              <a:t>?</a:t>
            </a:r>
            <a:r>
              <a:rPr lang="de-CH" sz="2000" dirty="0">
                <a:latin typeface="+mj-lt"/>
              </a:rPr>
              <a:t/>
            </a:r>
            <a:br>
              <a:rPr lang="de-CH" sz="2000" dirty="0">
                <a:latin typeface="+mj-lt"/>
              </a:rPr>
            </a:br>
            <a:endParaRPr lang="de-DE" sz="2000" b="0" dirty="0">
              <a:latin typeface="+mj-lt"/>
            </a:endParaRPr>
          </a:p>
        </p:txBody>
      </p:sp>
      <p:graphicFrame>
        <p:nvGraphicFramePr>
          <p:cNvPr id="14" name="Object 3"/>
          <p:cNvGraphicFramePr>
            <a:graphicFrameLocks noChangeAspect="1"/>
          </p:cNvGraphicFramePr>
          <p:nvPr/>
        </p:nvGraphicFramePr>
        <p:xfrm>
          <a:off x="5016500" y="1643050"/>
          <a:ext cx="4127500" cy="630713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hteck 15"/>
          <p:cNvSpPr/>
          <p:nvPr/>
        </p:nvSpPr>
        <p:spPr>
          <a:xfrm>
            <a:off x="1571604" y="6072206"/>
            <a:ext cx="5214974" cy="338554"/>
          </a:xfrm>
          <a:prstGeom prst="rect">
            <a:avLst/>
          </a:prstGeom>
        </p:spPr>
        <p:txBody>
          <a:bodyPr wrap="square">
            <a:spAutoFit/>
          </a:bodyPr>
          <a:lstStyle/>
          <a:p>
            <a:r>
              <a:rPr lang="de-CH" sz="1600" dirty="0" err="1" smtClean="0">
                <a:latin typeface="+mj-lt"/>
              </a:rPr>
              <a:t>Demoscope</a:t>
            </a:r>
            <a:r>
              <a:rPr lang="de-CH" sz="1600" dirty="0" smtClean="0">
                <a:latin typeface="+mj-lt"/>
              </a:rPr>
              <a:t> im Auftrag des Migros-Kulturprozent (2009)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ere Präsentation">
  <a:themeElements>
    <a:clrScheme name="">
      <a:dk1>
        <a:srgbClr val="3A3A3A"/>
      </a:dk1>
      <a:lt1>
        <a:srgbClr val="FFFFFF"/>
      </a:lt1>
      <a:dk2>
        <a:srgbClr val="FD6600"/>
      </a:dk2>
      <a:lt2>
        <a:srgbClr val="808080"/>
      </a:lt2>
      <a:accent1>
        <a:srgbClr val="FD6600"/>
      </a:accent1>
      <a:accent2>
        <a:srgbClr val="333399"/>
      </a:accent2>
      <a:accent3>
        <a:srgbClr val="FFFFFF"/>
      </a:accent3>
      <a:accent4>
        <a:srgbClr val="303030"/>
      </a:accent4>
      <a:accent5>
        <a:srgbClr val="FEB8AA"/>
      </a:accent5>
      <a:accent6>
        <a:srgbClr val="2D2D8A"/>
      </a:accent6>
      <a:hlink>
        <a:srgbClr val="009999"/>
      </a:hlink>
      <a:folHlink>
        <a:srgbClr val="99CC00"/>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902</Words>
  <Application>Microsoft Office PowerPoint</Application>
  <PresentationFormat>Bildschirmpräsentation (4:3)</PresentationFormat>
  <Paragraphs>184</Paragraphs>
  <Slides>28</Slides>
  <Notes>1</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Leere Präsentation</vt:lpstr>
      <vt:lpstr>Der Staat allein kann‘s nicht richten:  Die Rolle der Zivilgesellschaft in einer  generationenbewussten Gemeinde</vt:lpstr>
      <vt:lpstr>Zivilgesellschaft  -  Kitt der Gesellschaft</vt:lpstr>
      <vt:lpstr>Umschreibung Zivilgesellschaft</vt:lpstr>
      <vt:lpstr>Bedeutungen der Zivilgesellschaft</vt:lpstr>
      <vt:lpstr>Bedeutungen der Zivilgesellschaft</vt:lpstr>
      <vt:lpstr>Bedeutungen der Zivilgesellschaft</vt:lpstr>
      <vt:lpstr>Gemeinde und Zivilgesellschaft</vt:lpstr>
      <vt:lpstr>Generationenpolitik als Referenzrahmen</vt:lpstr>
      <vt:lpstr>Zusammenleben der Generationen</vt:lpstr>
      <vt:lpstr>Ausprägungen generationenbezogenen Handelns  in der Gemeinde  </vt:lpstr>
      <vt:lpstr>Generationenbewusste kommunale Zivilgesellschaft</vt:lpstr>
      <vt:lpstr>Generationenfreundliche kommunale Zivilgesellschaft</vt:lpstr>
      <vt:lpstr>Generationenübergreifende  kommunale Zivilgesellschaft</vt:lpstr>
      <vt:lpstr>Generationenverbindende kommunale Zivilgesellschaft</vt:lpstr>
      <vt:lpstr>Förderung der kommunalen Zivilgesellschaft </vt:lpstr>
      <vt:lpstr>Folie 16</vt:lpstr>
      <vt:lpstr>Folie 17</vt:lpstr>
      <vt:lpstr>www.grossmütter.ch</vt:lpstr>
      <vt:lpstr>Folie 19</vt:lpstr>
      <vt:lpstr> </vt:lpstr>
      <vt:lpstr>  TANDEM St. Gallen    </vt:lpstr>
      <vt:lpstr>Folie 22</vt:lpstr>
      <vt:lpstr>Folie 23</vt:lpstr>
      <vt:lpstr>Folie 24</vt:lpstr>
      <vt:lpstr>Folie 25</vt:lpstr>
      <vt:lpstr>Folie 26</vt:lpstr>
      <vt:lpstr>Faktoren für Gelingen generationenverbindender Projekte  </vt:lpstr>
      <vt:lpstr>Folie 28</vt:lpstr>
    </vt:vector>
  </TitlesOfParts>
  <Company>_x0008_ᖨ]櫤뿿��뿿��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 Mettler</dc:creator>
  <cp:lastModifiedBy>Heinz Altorfer</cp:lastModifiedBy>
  <cp:revision>373</cp:revision>
  <dcterms:created xsi:type="dcterms:W3CDTF">2005-10-21T07:39:08Z</dcterms:created>
  <dcterms:modified xsi:type="dcterms:W3CDTF">2010-05-04T20:29:11Z</dcterms:modified>
</cp:coreProperties>
</file>