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7" r:id="rId2"/>
    <p:sldId id="289" r:id="rId3"/>
    <p:sldId id="290" r:id="rId4"/>
    <p:sldId id="295" r:id="rId5"/>
    <p:sldId id="296" r:id="rId6"/>
    <p:sldId id="297" r:id="rId7"/>
    <p:sldId id="298" r:id="rId8"/>
    <p:sldId id="299" r:id="rId9"/>
    <p:sldId id="300" r:id="rId10"/>
    <p:sldId id="301" r:id="rId11"/>
    <p:sldId id="302" r:id="rId12"/>
    <p:sldId id="303" r:id="rId13"/>
    <p:sldId id="304" r:id="rId14"/>
    <p:sldId id="305" r:id="rId15"/>
    <p:sldId id="286" r:id="rId16"/>
  </p:sldIdLst>
  <p:sldSz cx="9144000" cy="6858000" type="screen4x3"/>
  <p:notesSz cx="6662738" cy="9882188"/>
  <p:defaultTextStyle>
    <a:defPPr>
      <a:defRPr lang="de-CH"/>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8" autoAdjust="0"/>
  </p:normalViewPr>
  <p:slideViewPr>
    <p:cSldViewPr>
      <p:cViewPr varScale="1">
        <p:scale>
          <a:sx n="72" d="100"/>
          <a:sy n="72" d="100"/>
        </p:scale>
        <p:origin x="-1001"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8876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de-CH"/>
          </a:p>
        </p:txBody>
      </p:sp>
      <p:sp>
        <p:nvSpPr>
          <p:cNvPr id="50179" name="Rectangle 3"/>
          <p:cNvSpPr>
            <a:spLocks noGrp="1" noChangeArrowheads="1"/>
          </p:cNvSpPr>
          <p:nvPr>
            <p:ph type="dt" sz="quarter" idx="1"/>
          </p:nvPr>
        </p:nvSpPr>
        <p:spPr bwMode="auto">
          <a:xfrm>
            <a:off x="3773488" y="0"/>
            <a:ext cx="288766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CH"/>
          </a:p>
        </p:txBody>
      </p:sp>
      <p:sp>
        <p:nvSpPr>
          <p:cNvPr id="50180" name="Rectangle 4"/>
          <p:cNvSpPr>
            <a:spLocks noGrp="1" noChangeArrowheads="1"/>
          </p:cNvSpPr>
          <p:nvPr>
            <p:ph type="ftr" sz="quarter" idx="2"/>
          </p:nvPr>
        </p:nvSpPr>
        <p:spPr bwMode="auto">
          <a:xfrm>
            <a:off x="0" y="9386888"/>
            <a:ext cx="288766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de-CH"/>
          </a:p>
        </p:txBody>
      </p:sp>
      <p:sp>
        <p:nvSpPr>
          <p:cNvPr id="50181" name="Rectangle 5"/>
          <p:cNvSpPr>
            <a:spLocks noGrp="1" noChangeArrowheads="1"/>
          </p:cNvSpPr>
          <p:nvPr>
            <p:ph type="sldNum" sz="quarter" idx="3"/>
          </p:nvPr>
        </p:nvSpPr>
        <p:spPr bwMode="auto">
          <a:xfrm>
            <a:off x="3773488" y="9386888"/>
            <a:ext cx="288766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9F1FCBA-2DD2-4EDD-99AF-771250569D6E}" type="slidenum">
              <a:rPr lang="de-CH"/>
              <a:pPr>
                <a:defRPr/>
              </a:pPr>
              <a:t>‹#›</a:t>
            </a:fld>
            <a:endParaRPr lang="de-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88766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de-CH"/>
          </a:p>
        </p:txBody>
      </p:sp>
      <p:sp>
        <p:nvSpPr>
          <p:cNvPr id="13315" name="Rectangle 3"/>
          <p:cNvSpPr>
            <a:spLocks noGrp="1" noChangeArrowheads="1"/>
          </p:cNvSpPr>
          <p:nvPr>
            <p:ph type="dt" idx="1"/>
          </p:nvPr>
        </p:nvSpPr>
        <p:spPr bwMode="auto">
          <a:xfrm>
            <a:off x="3773488" y="0"/>
            <a:ext cx="288766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CH"/>
          </a:p>
        </p:txBody>
      </p:sp>
      <p:sp>
        <p:nvSpPr>
          <p:cNvPr id="18436" name="Rectangle 4"/>
          <p:cNvSpPr>
            <a:spLocks noGrp="1" noRot="1" noChangeAspect="1" noChangeArrowheads="1" noTextEdit="1"/>
          </p:cNvSpPr>
          <p:nvPr>
            <p:ph type="sldImg" idx="2"/>
          </p:nvPr>
        </p:nvSpPr>
        <p:spPr bwMode="auto">
          <a:xfrm>
            <a:off x="862013" y="741363"/>
            <a:ext cx="4940300" cy="370522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66750" y="4694238"/>
            <a:ext cx="5329238" cy="4446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noProof="0" smtClean="0"/>
              <a:t>Textmasterformate durch Klicken bearbeiten</a:t>
            </a:r>
          </a:p>
          <a:p>
            <a:pPr lvl="1"/>
            <a:r>
              <a:rPr lang="de-CH" noProof="0" smtClean="0"/>
              <a:t>Zweite Ebene</a:t>
            </a:r>
          </a:p>
          <a:p>
            <a:pPr lvl="2"/>
            <a:r>
              <a:rPr lang="de-CH" noProof="0" smtClean="0"/>
              <a:t>Dritte Ebene</a:t>
            </a:r>
          </a:p>
          <a:p>
            <a:pPr lvl="3"/>
            <a:r>
              <a:rPr lang="de-CH" noProof="0" smtClean="0"/>
              <a:t>Vierte Ebene</a:t>
            </a:r>
          </a:p>
          <a:p>
            <a:pPr lvl="4"/>
            <a:r>
              <a:rPr lang="de-CH" noProof="0" smtClean="0"/>
              <a:t>Fünfte Ebene</a:t>
            </a:r>
          </a:p>
        </p:txBody>
      </p:sp>
      <p:sp>
        <p:nvSpPr>
          <p:cNvPr id="13318" name="Rectangle 6"/>
          <p:cNvSpPr>
            <a:spLocks noGrp="1" noChangeArrowheads="1"/>
          </p:cNvSpPr>
          <p:nvPr>
            <p:ph type="ftr" sz="quarter" idx="4"/>
          </p:nvPr>
        </p:nvSpPr>
        <p:spPr bwMode="auto">
          <a:xfrm>
            <a:off x="0" y="9386888"/>
            <a:ext cx="288766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de-CH"/>
          </a:p>
        </p:txBody>
      </p:sp>
      <p:sp>
        <p:nvSpPr>
          <p:cNvPr id="13319" name="Rectangle 7"/>
          <p:cNvSpPr>
            <a:spLocks noGrp="1" noChangeArrowheads="1"/>
          </p:cNvSpPr>
          <p:nvPr>
            <p:ph type="sldNum" sz="quarter" idx="5"/>
          </p:nvPr>
        </p:nvSpPr>
        <p:spPr bwMode="auto">
          <a:xfrm>
            <a:off x="3773488" y="9386888"/>
            <a:ext cx="288766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8482D3A-D076-4A78-98B6-28AFAB03BF27}" type="slidenum">
              <a:rPr lang="de-CH"/>
              <a:pPr>
                <a:defRPr/>
              </a:pPr>
              <a:t>‹#›</a:t>
            </a:fld>
            <a:endParaRPr lang="de-C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7EFDA760-085B-4EF0-94B4-83F892D19758}" type="slidenum">
              <a:rPr lang="de-CH"/>
              <a:pPr/>
              <a:t>1</a:t>
            </a:fld>
            <a:endParaRPr lang="de-CH"/>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10</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11</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12</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13</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14</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864C6BA-07D9-43F8-B0DC-FEA5B49203AE}" type="slidenum">
              <a:rPr lang="de-CH"/>
              <a:pPr/>
              <a:t>15</a:t>
            </a:fld>
            <a:endParaRPr lang="de-CH"/>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2</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3</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4</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5</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6</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7</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8</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03E53FE5-85C8-4B64-AC7A-3EFADDA617B8}" type="slidenum">
              <a:rPr lang="de-CH"/>
              <a:pPr/>
              <a:t>9</a:t>
            </a:fld>
            <a:endParaRPr lang="de-CH"/>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3183FF8-B3F3-4885-943E-44F425C2C6CE}" type="datetime1">
              <a:rPr lang="de-CH"/>
              <a:pPr>
                <a:defRPr/>
              </a:pPr>
              <a:t>25.01.2011</a:t>
            </a:fld>
            <a:endParaRPr lang="de-CH"/>
          </a:p>
        </p:txBody>
      </p:sp>
      <p:sp>
        <p:nvSpPr>
          <p:cNvPr id="5"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6" name="Rectangle 6"/>
          <p:cNvSpPr>
            <a:spLocks noGrp="1" noChangeArrowheads="1"/>
          </p:cNvSpPr>
          <p:nvPr>
            <p:ph type="sldNum" sz="quarter" idx="12"/>
          </p:nvPr>
        </p:nvSpPr>
        <p:spPr>
          <a:ln/>
        </p:spPr>
        <p:txBody>
          <a:bodyPr/>
          <a:lstStyle>
            <a:lvl1pPr>
              <a:defRPr/>
            </a:lvl1pPr>
          </a:lstStyle>
          <a:p>
            <a:pPr>
              <a:defRPr/>
            </a:pPr>
            <a:fld id="{9A65EADB-9442-45DD-83D1-2750C5D67400}" type="slidenum">
              <a:rPr lang="de-CH"/>
              <a:pPr>
                <a:defRPr/>
              </a:pPr>
              <a:t>‹#›</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F6CE1B-9E69-45C7-B676-65B96DAA60E0}" type="datetime1">
              <a:rPr lang="de-CH"/>
              <a:pPr>
                <a:defRPr/>
              </a:pPr>
              <a:t>25.01.2011</a:t>
            </a:fld>
            <a:endParaRPr lang="de-CH"/>
          </a:p>
        </p:txBody>
      </p:sp>
      <p:sp>
        <p:nvSpPr>
          <p:cNvPr id="5"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6" name="Rectangle 6"/>
          <p:cNvSpPr>
            <a:spLocks noGrp="1" noChangeArrowheads="1"/>
          </p:cNvSpPr>
          <p:nvPr>
            <p:ph type="sldNum" sz="quarter" idx="12"/>
          </p:nvPr>
        </p:nvSpPr>
        <p:spPr>
          <a:ln/>
        </p:spPr>
        <p:txBody>
          <a:bodyPr/>
          <a:lstStyle>
            <a:lvl1pPr>
              <a:defRPr/>
            </a:lvl1pPr>
          </a:lstStyle>
          <a:p>
            <a:pPr>
              <a:defRPr/>
            </a:pPr>
            <a:fld id="{5E4C4269-E295-4DAD-B220-7882A9A20E83}" type="slidenum">
              <a:rPr lang="de-CH"/>
              <a:pPr>
                <a:defRPr/>
              </a:pPr>
              <a:t>‹#›</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184BB4B-859D-4DA4-A33E-A53881AAC454}" type="datetime1">
              <a:rPr lang="de-CH"/>
              <a:pPr>
                <a:defRPr/>
              </a:pPr>
              <a:t>25.01.2011</a:t>
            </a:fld>
            <a:endParaRPr lang="de-CH"/>
          </a:p>
        </p:txBody>
      </p:sp>
      <p:sp>
        <p:nvSpPr>
          <p:cNvPr id="5"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6" name="Rectangle 6"/>
          <p:cNvSpPr>
            <a:spLocks noGrp="1" noChangeArrowheads="1"/>
          </p:cNvSpPr>
          <p:nvPr>
            <p:ph type="sldNum" sz="quarter" idx="12"/>
          </p:nvPr>
        </p:nvSpPr>
        <p:spPr>
          <a:ln/>
        </p:spPr>
        <p:txBody>
          <a:bodyPr/>
          <a:lstStyle>
            <a:lvl1pPr>
              <a:defRPr/>
            </a:lvl1pPr>
          </a:lstStyle>
          <a:p>
            <a:pPr>
              <a:defRPr/>
            </a:pPr>
            <a:fld id="{D6B696C9-18E2-481C-9D54-C7056408ABDF}" type="slidenum">
              <a:rPr lang="de-CH"/>
              <a:pPr>
                <a:defRPr/>
              </a:pPr>
              <a:t>‹#›</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18A76A3-D63F-496D-B5EC-393741C8AFF9}" type="datetime1">
              <a:rPr lang="de-CH"/>
              <a:pPr>
                <a:defRPr/>
              </a:pPr>
              <a:t>25.01.2011</a:t>
            </a:fld>
            <a:endParaRPr lang="de-CH"/>
          </a:p>
        </p:txBody>
      </p:sp>
      <p:sp>
        <p:nvSpPr>
          <p:cNvPr id="5"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6" name="Rectangle 6"/>
          <p:cNvSpPr>
            <a:spLocks noGrp="1" noChangeArrowheads="1"/>
          </p:cNvSpPr>
          <p:nvPr>
            <p:ph type="sldNum" sz="quarter" idx="12"/>
          </p:nvPr>
        </p:nvSpPr>
        <p:spPr>
          <a:ln/>
        </p:spPr>
        <p:txBody>
          <a:bodyPr/>
          <a:lstStyle>
            <a:lvl1pPr>
              <a:defRPr/>
            </a:lvl1pPr>
          </a:lstStyle>
          <a:p>
            <a:pPr>
              <a:defRPr/>
            </a:pPr>
            <a:fld id="{8002CAB2-B3F5-4A25-9645-874A06FEA13C}" type="slidenum">
              <a:rPr lang="de-CH"/>
              <a:pPr>
                <a:defRPr/>
              </a:pPr>
              <a:t>‹#›</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FDD0952-7F44-45A0-81DC-D46FEBB25EB9}" type="datetime1">
              <a:rPr lang="de-CH"/>
              <a:pPr>
                <a:defRPr/>
              </a:pPr>
              <a:t>25.01.2011</a:t>
            </a:fld>
            <a:endParaRPr lang="de-CH"/>
          </a:p>
        </p:txBody>
      </p:sp>
      <p:sp>
        <p:nvSpPr>
          <p:cNvPr id="5"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6" name="Rectangle 6"/>
          <p:cNvSpPr>
            <a:spLocks noGrp="1" noChangeArrowheads="1"/>
          </p:cNvSpPr>
          <p:nvPr>
            <p:ph type="sldNum" sz="quarter" idx="12"/>
          </p:nvPr>
        </p:nvSpPr>
        <p:spPr>
          <a:ln/>
        </p:spPr>
        <p:txBody>
          <a:bodyPr/>
          <a:lstStyle>
            <a:lvl1pPr>
              <a:defRPr/>
            </a:lvl1pPr>
          </a:lstStyle>
          <a:p>
            <a:pPr>
              <a:defRPr/>
            </a:pPr>
            <a:fld id="{A6347360-C615-4C03-B47B-3299C425B440}" type="slidenum">
              <a:rPr lang="de-CH"/>
              <a:pPr>
                <a:defRPr/>
              </a:pPr>
              <a:t>‹#›</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7524DACE-695D-4400-8627-D1D46D9E6BAB}" type="datetime1">
              <a:rPr lang="de-CH"/>
              <a:pPr>
                <a:defRPr/>
              </a:pPr>
              <a:t>25.01.2011</a:t>
            </a:fld>
            <a:endParaRPr lang="de-CH"/>
          </a:p>
        </p:txBody>
      </p:sp>
      <p:sp>
        <p:nvSpPr>
          <p:cNvPr id="6"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7" name="Rectangle 6"/>
          <p:cNvSpPr>
            <a:spLocks noGrp="1" noChangeArrowheads="1"/>
          </p:cNvSpPr>
          <p:nvPr>
            <p:ph type="sldNum" sz="quarter" idx="12"/>
          </p:nvPr>
        </p:nvSpPr>
        <p:spPr>
          <a:ln/>
        </p:spPr>
        <p:txBody>
          <a:bodyPr/>
          <a:lstStyle>
            <a:lvl1pPr>
              <a:defRPr/>
            </a:lvl1pPr>
          </a:lstStyle>
          <a:p>
            <a:pPr>
              <a:defRPr/>
            </a:pPr>
            <a:fld id="{0308C3B1-1B5A-4D12-8B5A-CF74CED58E27}" type="slidenum">
              <a:rPr lang="de-CH"/>
              <a:pPr>
                <a:defRPr/>
              </a:pPr>
              <a:t>‹#›</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25F3A913-518C-49E8-A57D-8713DBCA38AF}" type="datetime1">
              <a:rPr lang="de-CH"/>
              <a:pPr>
                <a:defRPr/>
              </a:pPr>
              <a:t>25.01.2011</a:t>
            </a:fld>
            <a:endParaRPr lang="de-CH"/>
          </a:p>
        </p:txBody>
      </p:sp>
      <p:sp>
        <p:nvSpPr>
          <p:cNvPr id="8"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9" name="Rectangle 6"/>
          <p:cNvSpPr>
            <a:spLocks noGrp="1" noChangeArrowheads="1"/>
          </p:cNvSpPr>
          <p:nvPr>
            <p:ph type="sldNum" sz="quarter" idx="12"/>
          </p:nvPr>
        </p:nvSpPr>
        <p:spPr>
          <a:ln/>
        </p:spPr>
        <p:txBody>
          <a:bodyPr/>
          <a:lstStyle>
            <a:lvl1pPr>
              <a:defRPr/>
            </a:lvl1pPr>
          </a:lstStyle>
          <a:p>
            <a:pPr>
              <a:defRPr/>
            </a:pPr>
            <a:fld id="{D88A2FA8-8F60-41FE-8681-DEA0CECB5510}" type="slidenum">
              <a:rPr lang="de-CH"/>
              <a:pPr>
                <a:defRPr/>
              </a:pPr>
              <a:t>‹#›</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D3648421-9742-406F-9F17-65DC88AFC87B}" type="datetime1">
              <a:rPr lang="de-CH"/>
              <a:pPr>
                <a:defRPr/>
              </a:pPr>
              <a:t>25.01.2011</a:t>
            </a:fld>
            <a:endParaRPr lang="de-CH"/>
          </a:p>
        </p:txBody>
      </p:sp>
      <p:sp>
        <p:nvSpPr>
          <p:cNvPr id="4"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5" name="Rectangle 6"/>
          <p:cNvSpPr>
            <a:spLocks noGrp="1" noChangeArrowheads="1"/>
          </p:cNvSpPr>
          <p:nvPr>
            <p:ph type="sldNum" sz="quarter" idx="12"/>
          </p:nvPr>
        </p:nvSpPr>
        <p:spPr>
          <a:ln/>
        </p:spPr>
        <p:txBody>
          <a:bodyPr/>
          <a:lstStyle>
            <a:lvl1pPr>
              <a:defRPr/>
            </a:lvl1pPr>
          </a:lstStyle>
          <a:p>
            <a:pPr>
              <a:defRPr/>
            </a:pPr>
            <a:fld id="{4F824AA9-0B5F-4AAF-8C7D-33C05F855C3C}" type="slidenum">
              <a:rPr lang="de-CH"/>
              <a:pPr>
                <a:defRPr/>
              </a:pPr>
              <a:t>‹#›</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85EC145-8F99-4644-91AD-ADCD1DE1EC76}" type="datetime1">
              <a:rPr lang="de-CH"/>
              <a:pPr>
                <a:defRPr/>
              </a:pPr>
              <a:t>25.01.2011</a:t>
            </a:fld>
            <a:endParaRPr lang="de-CH"/>
          </a:p>
        </p:txBody>
      </p:sp>
      <p:sp>
        <p:nvSpPr>
          <p:cNvPr id="3"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4" name="Rectangle 6"/>
          <p:cNvSpPr>
            <a:spLocks noGrp="1" noChangeArrowheads="1"/>
          </p:cNvSpPr>
          <p:nvPr>
            <p:ph type="sldNum" sz="quarter" idx="12"/>
          </p:nvPr>
        </p:nvSpPr>
        <p:spPr>
          <a:ln/>
        </p:spPr>
        <p:txBody>
          <a:bodyPr/>
          <a:lstStyle>
            <a:lvl1pPr>
              <a:defRPr/>
            </a:lvl1pPr>
          </a:lstStyle>
          <a:p>
            <a:pPr>
              <a:defRPr/>
            </a:pPr>
            <a:fld id="{FFAE3D3C-4D84-4769-8833-F7253E449BF5}" type="slidenum">
              <a:rPr lang="de-CH"/>
              <a:pPr>
                <a:defRPr/>
              </a:pPr>
              <a:t>‹#›</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3778A3-192A-4FE4-90D9-DB32D7399AE6}" type="datetime1">
              <a:rPr lang="de-CH"/>
              <a:pPr>
                <a:defRPr/>
              </a:pPr>
              <a:t>25.01.2011</a:t>
            </a:fld>
            <a:endParaRPr lang="de-CH"/>
          </a:p>
        </p:txBody>
      </p:sp>
      <p:sp>
        <p:nvSpPr>
          <p:cNvPr id="6"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7" name="Rectangle 6"/>
          <p:cNvSpPr>
            <a:spLocks noGrp="1" noChangeArrowheads="1"/>
          </p:cNvSpPr>
          <p:nvPr>
            <p:ph type="sldNum" sz="quarter" idx="12"/>
          </p:nvPr>
        </p:nvSpPr>
        <p:spPr>
          <a:ln/>
        </p:spPr>
        <p:txBody>
          <a:bodyPr/>
          <a:lstStyle>
            <a:lvl1pPr>
              <a:defRPr/>
            </a:lvl1pPr>
          </a:lstStyle>
          <a:p>
            <a:pPr>
              <a:defRPr/>
            </a:pPr>
            <a:fld id="{340DDA5F-88B1-46FA-91D0-A20297217068}" type="slidenum">
              <a:rPr lang="de-CH"/>
              <a:pPr>
                <a:defRPr/>
              </a:pPr>
              <a:t>‹#›</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1C3B815-A6FE-49ED-BE5A-34956E669A88}" type="datetime1">
              <a:rPr lang="de-CH"/>
              <a:pPr>
                <a:defRPr/>
              </a:pPr>
              <a:t>25.01.2011</a:t>
            </a:fld>
            <a:endParaRPr lang="de-CH"/>
          </a:p>
        </p:txBody>
      </p:sp>
      <p:sp>
        <p:nvSpPr>
          <p:cNvPr id="6" name="Rectangle 5"/>
          <p:cNvSpPr>
            <a:spLocks noGrp="1" noChangeArrowheads="1"/>
          </p:cNvSpPr>
          <p:nvPr>
            <p:ph type="ftr" sz="quarter" idx="11"/>
          </p:nvPr>
        </p:nvSpPr>
        <p:spPr>
          <a:ln/>
        </p:spPr>
        <p:txBody>
          <a:bodyPr/>
          <a:lstStyle>
            <a:lvl1pPr>
              <a:defRPr/>
            </a:lvl1pPr>
          </a:lstStyle>
          <a:p>
            <a:pPr>
              <a:defRPr/>
            </a:pPr>
            <a:r>
              <a:rPr lang="de-CH"/>
              <a:t>World Trade Institute Berne</a:t>
            </a:r>
          </a:p>
        </p:txBody>
      </p:sp>
      <p:sp>
        <p:nvSpPr>
          <p:cNvPr id="7" name="Rectangle 6"/>
          <p:cNvSpPr>
            <a:spLocks noGrp="1" noChangeArrowheads="1"/>
          </p:cNvSpPr>
          <p:nvPr>
            <p:ph type="sldNum" sz="quarter" idx="12"/>
          </p:nvPr>
        </p:nvSpPr>
        <p:spPr>
          <a:ln/>
        </p:spPr>
        <p:txBody>
          <a:bodyPr/>
          <a:lstStyle>
            <a:lvl1pPr>
              <a:defRPr/>
            </a:lvl1pPr>
          </a:lstStyle>
          <a:p>
            <a:pPr>
              <a:defRPr/>
            </a:pPr>
            <a:fld id="{A959B0F3-49F7-45E9-AC1A-9F7A073022A9}" type="slidenum">
              <a:rPr lang="de-CH"/>
              <a:pPr>
                <a:defRPr/>
              </a:pPr>
              <a:t>‹#›</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CH"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fld id="{0BAE251C-0F3A-4F23-A85B-8AA38C6B8093}" type="datetime1">
              <a:rPr lang="de-CH"/>
              <a:pPr>
                <a:defRPr/>
              </a:pPr>
              <a:t>25.01.2011</a:t>
            </a:fld>
            <a:endParaRPr lang="de-CH"/>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de-CH"/>
              <a:t>World Trade Institute Berne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9946F48-06E8-4A01-ADD7-2FAA3BE08431}" type="slidenum">
              <a:rPr lang="de-CH"/>
              <a:pPr>
                <a:defRPr/>
              </a:pPr>
              <a:t>‹#›</a:t>
            </a:fld>
            <a:endParaRPr lang="de-CH"/>
          </a:p>
        </p:txBody>
      </p:sp>
      <p:pic>
        <p:nvPicPr>
          <p:cNvPr id="2055" name="Picture 7" descr="logo_150_72dpi"/>
          <p:cNvPicPr>
            <a:picLocks noChangeAspect="1" noChangeArrowheads="1"/>
          </p:cNvPicPr>
          <p:nvPr/>
        </p:nvPicPr>
        <p:blipFill>
          <a:blip r:embed="rId13" cstate="print"/>
          <a:srcRect/>
          <a:stretch>
            <a:fillRect/>
          </a:stretch>
        </p:blipFill>
        <p:spPr bwMode="auto">
          <a:xfrm>
            <a:off x="6278563" y="11113"/>
            <a:ext cx="2865437" cy="746125"/>
          </a:xfrm>
          <a:prstGeom prst="rect">
            <a:avLst/>
          </a:prstGeom>
          <a:noFill/>
          <a:ln w="9525">
            <a:noFill/>
            <a:miter lim="800000"/>
            <a:headEnd/>
            <a:tailEnd/>
          </a:ln>
        </p:spPr>
      </p:pic>
      <p:pic>
        <p:nvPicPr>
          <p:cNvPr id="2056" name="Picture 8"/>
          <p:cNvPicPr>
            <a:picLocks noChangeAspect="1" noChangeArrowheads="1"/>
          </p:cNvPicPr>
          <p:nvPr/>
        </p:nvPicPr>
        <p:blipFill>
          <a:blip r:embed="rId14" cstate="print"/>
          <a:srcRect l="23991" t="82487" r="5696" b="10611"/>
          <a:stretch>
            <a:fillRect/>
          </a:stretch>
        </p:blipFill>
        <p:spPr bwMode="auto">
          <a:xfrm>
            <a:off x="611188" y="6453188"/>
            <a:ext cx="3889375" cy="247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ctrTitle"/>
          </p:nvPr>
        </p:nvSpPr>
        <p:spPr>
          <a:xfrm>
            <a:off x="0" y="1628775"/>
            <a:ext cx="9144000" cy="2232025"/>
          </a:xfrm>
        </p:spPr>
        <p:txBody>
          <a:bodyPr/>
          <a:lstStyle/>
          <a:p>
            <a:pPr eaLnBrk="1" hangingPunct="1"/>
            <a:r>
              <a:rPr lang="de-CH" b="1" dirty="0" smtClean="0">
                <a:solidFill>
                  <a:schemeClr val="tx1"/>
                </a:solidFill>
              </a:rPr>
              <a:t>Die UNESCO-Konvention zur kulturellen Vielfalt:</a:t>
            </a:r>
            <a:br>
              <a:rPr lang="de-CH" b="1" dirty="0" smtClean="0">
                <a:solidFill>
                  <a:schemeClr val="tx1"/>
                </a:solidFill>
              </a:rPr>
            </a:br>
            <a:r>
              <a:rPr lang="de-CH" b="1" dirty="0" smtClean="0">
                <a:solidFill>
                  <a:schemeClr val="tx1"/>
                </a:solidFill>
              </a:rPr>
              <a:t>Status, Akteure und Erwartungen</a:t>
            </a:r>
            <a:endParaRPr lang="de-CH" dirty="0" smtClean="0">
              <a:solidFill>
                <a:schemeClr val="tx1"/>
              </a:solidFill>
            </a:endParaRPr>
          </a:p>
        </p:txBody>
      </p:sp>
      <p:sp>
        <p:nvSpPr>
          <p:cNvPr id="3075" name="Rectangle 15"/>
          <p:cNvSpPr>
            <a:spLocks noGrp="1" noChangeArrowheads="1"/>
          </p:cNvSpPr>
          <p:nvPr>
            <p:ph type="subTitle" idx="1"/>
          </p:nvPr>
        </p:nvSpPr>
        <p:spPr>
          <a:xfrm>
            <a:off x="1403350" y="4149725"/>
            <a:ext cx="6545263" cy="2160588"/>
          </a:xfrm>
        </p:spPr>
        <p:txBody>
          <a:bodyPr/>
          <a:lstStyle/>
          <a:p>
            <a:pPr eaLnBrk="1" hangingPunct="1">
              <a:lnSpc>
                <a:spcPct val="110000"/>
              </a:lnSpc>
            </a:pPr>
            <a:r>
              <a:rPr lang="de-CH" sz="2000" b="1" dirty="0" smtClean="0"/>
              <a:t>Mira Burri</a:t>
            </a:r>
            <a:br>
              <a:rPr lang="de-CH" sz="2000" b="1" dirty="0" smtClean="0"/>
            </a:br>
            <a:r>
              <a:rPr lang="de-CH" sz="2000" b="1" dirty="0" smtClean="0"/>
              <a:t>World Trade Institute, Universität Bern</a:t>
            </a:r>
            <a:endParaRPr lang="de-CH" sz="2000" dirty="0" smtClean="0"/>
          </a:p>
          <a:p>
            <a:pPr eaLnBrk="1" hangingPunct="1">
              <a:lnSpc>
                <a:spcPct val="80000"/>
              </a:lnSpc>
            </a:pPr>
            <a:r>
              <a:rPr lang="de-CH" sz="2000" dirty="0" smtClean="0"/>
              <a:t/>
            </a:r>
            <a:br>
              <a:rPr lang="de-CH" sz="2000" dirty="0" smtClean="0"/>
            </a:br>
            <a:r>
              <a:rPr lang="de-CH" sz="2000" dirty="0" smtClean="0"/>
              <a:t/>
            </a:r>
            <a:br>
              <a:rPr lang="de-CH" sz="2000" dirty="0" smtClean="0"/>
            </a:br>
            <a:r>
              <a:rPr lang="de-CH" sz="2000" dirty="0" smtClean="0"/>
              <a:t>25. Januar 2011, Universität Zürich</a:t>
            </a:r>
          </a:p>
        </p:txBody>
      </p:sp>
      <p:pic>
        <p:nvPicPr>
          <p:cNvPr id="4" name="Picture 5"/>
          <p:cNvPicPr>
            <a:picLocks noChangeAspect="1" noChangeArrowheads="1"/>
          </p:cNvPicPr>
          <p:nvPr/>
        </p:nvPicPr>
        <p:blipFill>
          <a:blip r:embed="rId3" cstate="print"/>
          <a:srcRect/>
          <a:stretch>
            <a:fillRect/>
          </a:stretch>
        </p:blipFill>
        <p:spPr bwMode="auto">
          <a:xfrm>
            <a:off x="214282" y="142852"/>
            <a:ext cx="1721425" cy="12858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10</a:t>
            </a:fld>
            <a:endParaRPr lang="de-CH"/>
          </a:p>
        </p:txBody>
      </p:sp>
      <p:sp>
        <p:nvSpPr>
          <p:cNvPr id="5123" name="Rectangle 2"/>
          <p:cNvSpPr>
            <a:spLocks noGrp="1" noChangeArrowheads="1"/>
          </p:cNvSpPr>
          <p:nvPr>
            <p:ph type="title"/>
          </p:nvPr>
        </p:nvSpPr>
        <p:spPr>
          <a:xfrm>
            <a:off x="0" y="692696"/>
            <a:ext cx="9144000" cy="1143000"/>
          </a:xfrm>
        </p:spPr>
        <p:txBody>
          <a:bodyPr/>
          <a:lstStyle/>
          <a:p>
            <a:pPr eaLnBrk="1" hangingPunct="1"/>
            <a:r>
              <a:rPr lang="de-CH" sz="3600" b="1" dirty="0" smtClean="0"/>
              <a:t>Beziehung zu anderen int. Abkommen</a:t>
            </a:r>
            <a:br>
              <a:rPr lang="de-CH" sz="3600" b="1" dirty="0" smtClean="0"/>
            </a:br>
            <a:endParaRPr lang="de-CH" sz="3600" b="1" dirty="0" smtClean="0"/>
          </a:p>
        </p:txBody>
      </p:sp>
      <p:sp>
        <p:nvSpPr>
          <p:cNvPr id="5124" name="Rectangle 3"/>
          <p:cNvSpPr>
            <a:spLocks noGrp="1" noChangeArrowheads="1"/>
          </p:cNvSpPr>
          <p:nvPr>
            <p:ph type="body" idx="1"/>
          </p:nvPr>
        </p:nvSpPr>
        <p:spPr>
          <a:xfrm>
            <a:off x="0" y="1340768"/>
            <a:ext cx="9144000" cy="4968552"/>
          </a:xfrm>
        </p:spPr>
        <p:txBody>
          <a:bodyPr/>
          <a:lstStyle/>
          <a:p>
            <a:r>
              <a:rPr lang="de-CH" sz="2800" b="1" dirty="0" smtClean="0"/>
              <a:t>Art. 20: …</a:t>
            </a:r>
            <a:r>
              <a:rPr lang="en-GB" sz="2800" b="1" dirty="0" err="1" smtClean="0">
                <a:solidFill>
                  <a:srgbClr val="92D050"/>
                </a:solidFill>
              </a:rPr>
              <a:t>Ohne</a:t>
            </a:r>
            <a:r>
              <a:rPr lang="en-GB" sz="2800" b="1" dirty="0" smtClean="0">
                <a:solidFill>
                  <a:srgbClr val="92D050"/>
                </a:solidFill>
              </a:rPr>
              <a:t> dieses </a:t>
            </a:r>
            <a:r>
              <a:rPr lang="en-GB" sz="2800" b="1" dirty="0" err="1" smtClean="0">
                <a:solidFill>
                  <a:srgbClr val="92D050"/>
                </a:solidFill>
              </a:rPr>
              <a:t>Übereinkommen</a:t>
            </a:r>
            <a:r>
              <a:rPr lang="en-GB" sz="2800" b="1" dirty="0" smtClean="0">
                <a:solidFill>
                  <a:srgbClr val="92D050"/>
                </a:solidFill>
              </a:rPr>
              <a:t> </a:t>
            </a:r>
            <a:r>
              <a:rPr lang="en-GB" sz="2800" b="1" dirty="0" err="1" smtClean="0">
                <a:solidFill>
                  <a:srgbClr val="92D050"/>
                </a:solidFill>
              </a:rPr>
              <a:t>anderen</a:t>
            </a:r>
            <a:r>
              <a:rPr lang="en-GB" sz="2800" b="1" dirty="0" smtClean="0">
                <a:solidFill>
                  <a:srgbClr val="92D050"/>
                </a:solidFill>
              </a:rPr>
              <a:t> </a:t>
            </a:r>
            <a:r>
              <a:rPr lang="en-GB" sz="2800" b="1" dirty="0" err="1" smtClean="0">
                <a:solidFill>
                  <a:srgbClr val="92D050"/>
                </a:solidFill>
              </a:rPr>
              <a:t>Verträgen</a:t>
            </a:r>
            <a:r>
              <a:rPr lang="en-GB" sz="2800" b="1" dirty="0" smtClean="0">
                <a:solidFill>
                  <a:srgbClr val="92D050"/>
                </a:solidFill>
              </a:rPr>
              <a:t> </a:t>
            </a:r>
            <a:r>
              <a:rPr lang="en-GB" sz="2800" b="1" dirty="0" err="1" smtClean="0">
                <a:solidFill>
                  <a:srgbClr val="92D050"/>
                </a:solidFill>
              </a:rPr>
              <a:t>unterzuordnen</a:t>
            </a:r>
            <a:r>
              <a:rPr lang="en-GB" sz="2800" b="1" dirty="0" smtClean="0">
                <a:solidFill>
                  <a:srgbClr val="92D050"/>
                </a:solidFill>
              </a:rPr>
              <a:t>,</a:t>
            </a:r>
          </a:p>
          <a:p>
            <a:pPr>
              <a:buNone/>
            </a:pPr>
            <a:r>
              <a:rPr lang="de-CH" sz="2200" dirty="0" smtClean="0"/>
              <a:t>a) fördern sie daher die wechselseitige Unterstützung zwischen diesem Übereinkommen und anderen Verträgen, deren Vertragsparteien sie sind;</a:t>
            </a:r>
          </a:p>
          <a:p>
            <a:pPr>
              <a:buNone/>
            </a:pPr>
            <a:r>
              <a:rPr lang="de-CH" sz="2200" dirty="0" smtClean="0"/>
              <a:t>b) berücksichtigen die Vertragsparteien bei der Auslegung und Anwendung anderer Verträge, deren Vertragsparteien sie sind, oder bei Eingehen anderer internationaler Verpflichtungen die einschlägigen Bestimmungen dieses </a:t>
            </a:r>
            <a:r>
              <a:rPr lang="en-GB" sz="2200" dirty="0" err="1" smtClean="0"/>
              <a:t>Übereinkommens</a:t>
            </a:r>
            <a:r>
              <a:rPr lang="en-GB" sz="2200" dirty="0" smtClean="0"/>
              <a:t>.</a:t>
            </a:r>
          </a:p>
          <a:p>
            <a:r>
              <a:rPr lang="de-CH" sz="2800" dirty="0" smtClean="0"/>
              <a:t>2. </a:t>
            </a:r>
            <a:r>
              <a:rPr lang="de-CH" sz="2800" b="1" dirty="0" smtClean="0">
                <a:solidFill>
                  <a:srgbClr val="92D050"/>
                </a:solidFill>
              </a:rPr>
              <a:t>Dieses Übereinkommen ist nicht so auszulegen, als verändere es die Rechte und Pflichten der  Vertragsparteien aus anderen Verträgen</a:t>
            </a:r>
            <a:r>
              <a:rPr lang="de-CH" sz="2800" dirty="0" smtClean="0"/>
              <a:t>, </a:t>
            </a:r>
            <a:r>
              <a:rPr lang="de-CH" sz="2800" b="1" dirty="0" smtClean="0"/>
              <a:t>deren Vertragsparteien sie </a:t>
            </a:r>
            <a:r>
              <a:rPr lang="en-GB" sz="2800" b="1" dirty="0" err="1" smtClean="0"/>
              <a:t>sind</a:t>
            </a:r>
            <a:r>
              <a:rPr lang="en-GB" sz="2800" b="1" dirty="0" smtClean="0"/>
              <a:t>.</a:t>
            </a:r>
            <a:endParaRPr lang="de-CH" sz="2800" b="1" dirty="0" smtClean="0"/>
          </a:p>
          <a:p>
            <a:endParaRPr lang="de-CH" dirty="0" smtClean="0"/>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11</a:t>
            </a:fld>
            <a:endParaRPr lang="de-CH"/>
          </a:p>
        </p:txBody>
      </p:sp>
      <p:sp>
        <p:nvSpPr>
          <p:cNvPr id="5123" name="Rectangle 2"/>
          <p:cNvSpPr>
            <a:spLocks noGrp="1" noChangeArrowheads="1"/>
          </p:cNvSpPr>
          <p:nvPr>
            <p:ph type="title"/>
          </p:nvPr>
        </p:nvSpPr>
        <p:spPr>
          <a:xfrm>
            <a:off x="0" y="692696"/>
            <a:ext cx="9144000" cy="1143000"/>
          </a:xfrm>
        </p:spPr>
        <p:txBody>
          <a:bodyPr/>
          <a:lstStyle/>
          <a:p>
            <a:pPr eaLnBrk="1" hangingPunct="1"/>
            <a:r>
              <a:rPr lang="de-CH" sz="3600" b="1" dirty="0" smtClean="0"/>
              <a:t>Beziehung zu anderen int. Abkommen</a:t>
            </a:r>
            <a:br>
              <a:rPr lang="de-CH" sz="3600" b="1" dirty="0" smtClean="0"/>
            </a:br>
            <a:endParaRPr lang="de-CH" sz="3600" b="1" dirty="0" smtClean="0"/>
          </a:p>
        </p:txBody>
      </p:sp>
      <p:sp>
        <p:nvSpPr>
          <p:cNvPr id="5124" name="Rectangle 3"/>
          <p:cNvSpPr>
            <a:spLocks noGrp="1" noChangeArrowheads="1"/>
          </p:cNvSpPr>
          <p:nvPr>
            <p:ph type="body" idx="1"/>
          </p:nvPr>
        </p:nvSpPr>
        <p:spPr>
          <a:xfrm>
            <a:off x="0" y="1412776"/>
            <a:ext cx="9144000" cy="4968552"/>
          </a:xfrm>
        </p:spPr>
        <p:txBody>
          <a:bodyPr/>
          <a:lstStyle/>
          <a:p>
            <a:r>
              <a:rPr lang="de-CH" sz="2800" b="1" dirty="0" smtClean="0"/>
              <a:t>verschiede Auslegungen</a:t>
            </a:r>
          </a:p>
          <a:p>
            <a:r>
              <a:rPr lang="de-CH" sz="2800" b="1" dirty="0" smtClean="0"/>
              <a:t>Hoffnung auf „Handel vs. Kultur“-Kollision</a:t>
            </a:r>
          </a:p>
          <a:p>
            <a:r>
              <a:rPr lang="en-US" sz="2800" b="1" dirty="0" smtClean="0"/>
              <a:t>WTO-Fall:</a:t>
            </a:r>
            <a:r>
              <a:rPr lang="en-US" sz="2800" dirty="0" smtClean="0"/>
              <a:t> </a:t>
            </a:r>
            <a:r>
              <a:rPr lang="en-US" sz="2800" i="1" dirty="0" smtClean="0"/>
              <a:t>China–Measures Affecting Trading Rights and Distribution Services for Certain Publications and Audiovisual Entertainment </a:t>
            </a:r>
            <a:r>
              <a:rPr lang="en-US" sz="2800" i="1" dirty="0" smtClean="0"/>
              <a:t>Products (2009)</a:t>
            </a:r>
            <a:endParaRPr lang="en-US" sz="2800" i="1" dirty="0" smtClean="0"/>
          </a:p>
          <a:p>
            <a:r>
              <a:rPr lang="en-US" sz="2800" b="1" dirty="0" err="1" smtClean="0">
                <a:solidFill>
                  <a:srgbClr val="92D050"/>
                </a:solidFill>
              </a:rPr>
              <a:t>keine</a:t>
            </a:r>
            <a:r>
              <a:rPr lang="en-US" sz="2800" b="1" dirty="0" smtClean="0">
                <a:solidFill>
                  <a:srgbClr val="92D050"/>
                </a:solidFill>
              </a:rPr>
              <a:t> </a:t>
            </a:r>
            <a:r>
              <a:rPr lang="en-US" sz="2800" b="1" dirty="0" err="1" smtClean="0">
                <a:solidFill>
                  <a:srgbClr val="92D050"/>
                </a:solidFill>
              </a:rPr>
              <a:t>Auswirkung</a:t>
            </a:r>
            <a:r>
              <a:rPr lang="en-US" sz="2800" b="1" dirty="0" smtClean="0">
                <a:solidFill>
                  <a:srgbClr val="92D050"/>
                </a:solidFill>
              </a:rPr>
              <a:t> der </a:t>
            </a:r>
            <a:r>
              <a:rPr lang="en-US" sz="2800" b="1" dirty="0" err="1" smtClean="0">
                <a:solidFill>
                  <a:srgbClr val="92D050"/>
                </a:solidFill>
              </a:rPr>
              <a:t>Konvention</a:t>
            </a:r>
            <a:r>
              <a:rPr lang="en-US" sz="2800" b="1" dirty="0" smtClean="0">
                <a:solidFill>
                  <a:srgbClr val="92D050"/>
                </a:solidFill>
              </a:rPr>
              <a:t> auf das WTO-Regime</a:t>
            </a:r>
          </a:p>
          <a:p>
            <a:r>
              <a:rPr lang="en-US" sz="2800" b="1" dirty="0" err="1" smtClean="0"/>
              <a:t>Auswirkung</a:t>
            </a:r>
            <a:r>
              <a:rPr lang="en-US" sz="2800" b="1" dirty="0" smtClean="0"/>
              <a:t> auf </a:t>
            </a:r>
            <a:r>
              <a:rPr lang="en-US" sz="2800" b="1" dirty="0" err="1" smtClean="0"/>
              <a:t>Verhandlungen</a:t>
            </a:r>
            <a:r>
              <a:rPr lang="en-US" sz="2800" b="1" dirty="0" smtClean="0"/>
              <a:t> und </a:t>
            </a:r>
            <a:r>
              <a:rPr lang="en-US" sz="2800" b="1" dirty="0" err="1" smtClean="0"/>
              <a:t>künftige</a:t>
            </a:r>
            <a:r>
              <a:rPr lang="en-US" sz="2800" b="1" dirty="0" smtClean="0"/>
              <a:t> </a:t>
            </a:r>
            <a:r>
              <a:rPr lang="en-US" sz="2800" b="1" dirty="0" err="1" smtClean="0"/>
              <a:t>Verträge</a:t>
            </a:r>
            <a:endParaRPr lang="de-CH" sz="2800" b="1" dirty="0" smtClean="0"/>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12</a:t>
            </a:fld>
            <a:endParaRPr lang="de-CH"/>
          </a:p>
        </p:txBody>
      </p:sp>
      <p:sp>
        <p:nvSpPr>
          <p:cNvPr id="5123" name="Rectangle 2"/>
          <p:cNvSpPr>
            <a:spLocks noGrp="1" noChangeArrowheads="1"/>
          </p:cNvSpPr>
          <p:nvPr>
            <p:ph type="title"/>
          </p:nvPr>
        </p:nvSpPr>
        <p:spPr>
          <a:xfrm>
            <a:off x="0" y="692696"/>
            <a:ext cx="9144000" cy="1143000"/>
          </a:xfrm>
        </p:spPr>
        <p:txBody>
          <a:bodyPr/>
          <a:lstStyle/>
          <a:p>
            <a:pPr eaLnBrk="1" hangingPunct="1"/>
            <a:r>
              <a:rPr lang="de-CH" sz="3600" b="1" dirty="0" smtClean="0"/>
              <a:t>Fazit</a:t>
            </a:r>
            <a:br>
              <a:rPr lang="de-CH" sz="3600" b="1" dirty="0" smtClean="0"/>
            </a:br>
            <a:endParaRPr lang="de-CH" sz="3600" b="1" dirty="0" smtClean="0"/>
          </a:p>
        </p:txBody>
      </p:sp>
      <p:sp>
        <p:nvSpPr>
          <p:cNvPr id="5124" name="Rectangle 3"/>
          <p:cNvSpPr>
            <a:spLocks noGrp="1" noChangeArrowheads="1"/>
          </p:cNvSpPr>
          <p:nvPr>
            <p:ph type="body" idx="1"/>
          </p:nvPr>
        </p:nvSpPr>
        <p:spPr>
          <a:xfrm>
            <a:off x="0" y="1412776"/>
            <a:ext cx="9144000" cy="4968552"/>
          </a:xfrm>
        </p:spPr>
        <p:txBody>
          <a:bodyPr/>
          <a:lstStyle/>
          <a:p>
            <a:r>
              <a:rPr lang="de-CH" sz="2800" dirty="0" smtClean="0"/>
              <a:t>die UNESCO-Konvention </a:t>
            </a:r>
            <a:r>
              <a:rPr lang="de-CH" sz="2800" b="1" dirty="0" smtClean="0"/>
              <a:t>konnte ihr ursprüngliches Ziel, </a:t>
            </a:r>
            <a:r>
              <a:rPr lang="de-CH" sz="2800" b="1" dirty="0" smtClean="0">
                <a:solidFill>
                  <a:srgbClr val="92D050"/>
                </a:solidFill>
              </a:rPr>
              <a:t>ein Gegengewicht zu der Welthandelsorganisation zu bilden</a:t>
            </a:r>
            <a:r>
              <a:rPr lang="de-CH" sz="2800" dirty="0" smtClean="0"/>
              <a:t>, die durchsetzbare Pflichten und einen starken Streitbeilegungsmechanismus hat, </a:t>
            </a:r>
            <a:r>
              <a:rPr lang="de-CH" sz="2800" b="1" dirty="0" smtClean="0"/>
              <a:t>nicht erreichen</a:t>
            </a:r>
          </a:p>
          <a:p>
            <a:r>
              <a:rPr lang="de-CH" sz="2800" dirty="0" smtClean="0"/>
              <a:t>Weshalb?</a:t>
            </a:r>
          </a:p>
          <a:p>
            <a:r>
              <a:rPr lang="de-CH" sz="2800" b="1" dirty="0" smtClean="0"/>
              <a:t>die Verdienste der Konvention</a:t>
            </a:r>
            <a:endParaRPr lang="de-CH" sz="2800" dirty="0" smtClean="0"/>
          </a:p>
          <a:p>
            <a:r>
              <a:rPr lang="de-CH" sz="2800" b="1" dirty="0" smtClean="0">
                <a:solidFill>
                  <a:srgbClr val="92D050"/>
                </a:solidFill>
              </a:rPr>
              <a:t>geringe rechtliche, aber intensive politische Auswirkung</a:t>
            </a:r>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13</a:t>
            </a:fld>
            <a:endParaRPr lang="de-CH"/>
          </a:p>
        </p:txBody>
      </p:sp>
      <p:sp>
        <p:nvSpPr>
          <p:cNvPr id="5123" name="Rectangle 2"/>
          <p:cNvSpPr>
            <a:spLocks noGrp="1" noChangeArrowheads="1"/>
          </p:cNvSpPr>
          <p:nvPr>
            <p:ph type="title"/>
          </p:nvPr>
        </p:nvSpPr>
        <p:spPr>
          <a:xfrm>
            <a:off x="0" y="692696"/>
            <a:ext cx="9144000" cy="1143000"/>
          </a:xfrm>
        </p:spPr>
        <p:txBody>
          <a:bodyPr/>
          <a:lstStyle/>
          <a:p>
            <a:pPr eaLnBrk="1" hangingPunct="1"/>
            <a:r>
              <a:rPr lang="de-CH" sz="3600" b="1" dirty="0" smtClean="0"/>
              <a:t>Umsetzung der Konvention</a:t>
            </a:r>
            <a:br>
              <a:rPr lang="de-CH" sz="3600" b="1" dirty="0" smtClean="0"/>
            </a:br>
            <a:endParaRPr lang="de-CH" sz="3600" b="1" dirty="0" smtClean="0"/>
          </a:p>
        </p:txBody>
      </p:sp>
      <p:sp>
        <p:nvSpPr>
          <p:cNvPr id="5124" name="Rectangle 3"/>
          <p:cNvSpPr>
            <a:spLocks noGrp="1" noChangeArrowheads="1"/>
          </p:cNvSpPr>
          <p:nvPr>
            <p:ph type="body" idx="1"/>
          </p:nvPr>
        </p:nvSpPr>
        <p:spPr>
          <a:xfrm>
            <a:off x="0" y="1412776"/>
            <a:ext cx="9324528" cy="4968552"/>
          </a:xfrm>
        </p:spPr>
        <p:txBody>
          <a:bodyPr/>
          <a:lstStyle/>
          <a:p>
            <a:r>
              <a:rPr lang="de-CH" sz="2800" b="1" dirty="0" smtClean="0">
                <a:solidFill>
                  <a:srgbClr val="92D050"/>
                </a:solidFill>
              </a:rPr>
              <a:t>innenpolitische Dimension: </a:t>
            </a:r>
            <a:r>
              <a:rPr lang="de-CH" sz="2800" dirty="0" smtClean="0"/>
              <a:t>wenig bis nichts</a:t>
            </a:r>
          </a:p>
          <a:p>
            <a:r>
              <a:rPr lang="de-CH" sz="2800" b="1" dirty="0" smtClean="0">
                <a:solidFill>
                  <a:srgbClr val="92D050"/>
                </a:solidFill>
              </a:rPr>
              <a:t>aussenpolitische Dimension: </a:t>
            </a:r>
          </a:p>
          <a:p>
            <a:r>
              <a:rPr lang="de-CH" sz="2800" dirty="0" smtClean="0"/>
              <a:t>bilaterale und regionale Handelsabkommen: </a:t>
            </a:r>
            <a:r>
              <a:rPr lang="de-CH" sz="2800" b="1" dirty="0" smtClean="0"/>
              <a:t>kulturelle Zusammenarbeit</a:t>
            </a:r>
          </a:p>
          <a:p>
            <a:r>
              <a:rPr lang="de-CH" sz="2800" dirty="0" smtClean="0"/>
              <a:t>multilateral: </a:t>
            </a:r>
            <a:r>
              <a:rPr lang="de-CH" sz="2800" b="1" dirty="0" smtClean="0"/>
              <a:t>Erhaltung des Status Quo</a:t>
            </a:r>
          </a:p>
          <a:p>
            <a:r>
              <a:rPr lang="de-CH" sz="2800" b="1" dirty="0" smtClean="0"/>
              <a:t>die Schweiz: </a:t>
            </a:r>
            <a:r>
              <a:rPr lang="de-CH" sz="2800" dirty="0" smtClean="0"/>
              <a:t>die Umsetzung der Konvention ist mit keinen gesetzlichen Änderungen und mit keinem finanziellen Aufwand für den Bund und für die Kantone verbunden</a:t>
            </a:r>
          </a:p>
          <a:p>
            <a:r>
              <a:rPr lang="de-CH" sz="2800" b="1" dirty="0" smtClean="0"/>
              <a:t>innovative und effiziente Implementierungsmodelle</a:t>
            </a:r>
          </a:p>
          <a:p>
            <a:endParaRPr lang="de-CH" sz="2800" b="1" dirty="0" smtClean="0"/>
          </a:p>
          <a:p>
            <a:endParaRPr lang="de-CH" sz="2800" dirty="0" smtClean="0"/>
          </a:p>
          <a:p>
            <a:endParaRPr lang="de-CH" sz="2800" dirty="0" smtClean="0"/>
          </a:p>
          <a:p>
            <a:endParaRPr lang="de-CH" sz="2800" dirty="0" smtClean="0"/>
          </a:p>
          <a:p>
            <a:endParaRPr lang="de-CH" sz="2800" b="1" dirty="0" smtClean="0">
              <a:solidFill>
                <a:srgbClr val="92D050"/>
              </a:solidFill>
            </a:endParaRPr>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14</a:t>
            </a:fld>
            <a:endParaRPr lang="de-CH"/>
          </a:p>
        </p:txBody>
      </p:sp>
      <p:sp>
        <p:nvSpPr>
          <p:cNvPr id="5123" name="Rectangle 2"/>
          <p:cNvSpPr>
            <a:spLocks noGrp="1" noChangeArrowheads="1"/>
          </p:cNvSpPr>
          <p:nvPr>
            <p:ph type="title"/>
          </p:nvPr>
        </p:nvSpPr>
        <p:spPr>
          <a:xfrm>
            <a:off x="0" y="692696"/>
            <a:ext cx="9144000" cy="1143000"/>
          </a:xfrm>
        </p:spPr>
        <p:txBody>
          <a:bodyPr/>
          <a:lstStyle/>
          <a:p>
            <a:pPr eaLnBrk="1" hangingPunct="1"/>
            <a:r>
              <a:rPr lang="de-CH" sz="3600" b="1" dirty="0" smtClean="0"/>
              <a:t>Food </a:t>
            </a:r>
            <a:r>
              <a:rPr lang="de-CH" sz="3600" b="1" dirty="0" err="1" smtClean="0"/>
              <a:t>for</a:t>
            </a:r>
            <a:r>
              <a:rPr lang="de-CH" sz="3600" b="1" dirty="0" smtClean="0"/>
              <a:t> </a:t>
            </a:r>
            <a:r>
              <a:rPr lang="de-CH" sz="3600" b="1" dirty="0" err="1" smtClean="0"/>
              <a:t>thought</a:t>
            </a:r>
            <a:r>
              <a:rPr lang="de-CH" sz="3600" b="1" dirty="0" smtClean="0"/>
              <a:t/>
            </a:r>
            <a:br>
              <a:rPr lang="de-CH" sz="3600" b="1" dirty="0" smtClean="0"/>
            </a:br>
            <a:endParaRPr lang="de-CH" sz="3600" b="1" dirty="0" smtClean="0"/>
          </a:p>
        </p:txBody>
      </p:sp>
      <p:sp>
        <p:nvSpPr>
          <p:cNvPr id="5124" name="Rectangle 3"/>
          <p:cNvSpPr>
            <a:spLocks noGrp="1" noChangeArrowheads="1"/>
          </p:cNvSpPr>
          <p:nvPr>
            <p:ph type="body" idx="1"/>
          </p:nvPr>
        </p:nvSpPr>
        <p:spPr>
          <a:xfrm>
            <a:off x="0" y="1412776"/>
            <a:ext cx="9324528" cy="4968552"/>
          </a:xfrm>
        </p:spPr>
        <p:txBody>
          <a:bodyPr/>
          <a:lstStyle/>
          <a:p>
            <a:r>
              <a:rPr lang="de-CH" sz="2800" b="1" dirty="0" smtClean="0">
                <a:solidFill>
                  <a:srgbClr val="92D050"/>
                </a:solidFill>
              </a:rPr>
              <a:t>Pfadabhängigkeit</a:t>
            </a:r>
            <a:r>
              <a:rPr lang="de-CH" sz="2800" b="1" dirty="0" smtClean="0"/>
              <a:t> in Kulturpolitik</a:t>
            </a:r>
          </a:p>
          <a:p>
            <a:r>
              <a:rPr lang="de-CH" sz="2800" b="1" dirty="0" smtClean="0"/>
              <a:t>die </a:t>
            </a:r>
            <a:r>
              <a:rPr lang="de-CH" sz="2800" b="1" dirty="0" smtClean="0">
                <a:solidFill>
                  <a:srgbClr val="92D050"/>
                </a:solidFill>
              </a:rPr>
              <a:t>neue digitale Medienumgebung </a:t>
            </a:r>
            <a:r>
              <a:rPr lang="de-CH" sz="2800" b="1" dirty="0" smtClean="0"/>
              <a:t>als Chance für Out-</a:t>
            </a:r>
            <a:r>
              <a:rPr lang="de-CH" sz="2800" b="1" dirty="0" err="1" smtClean="0"/>
              <a:t>of</a:t>
            </a:r>
            <a:r>
              <a:rPr lang="de-CH" sz="2800" b="1" dirty="0" smtClean="0"/>
              <a:t>-</a:t>
            </a:r>
            <a:r>
              <a:rPr lang="de-CH" sz="2800" b="1" dirty="0" err="1" smtClean="0"/>
              <a:t>the</a:t>
            </a:r>
            <a:r>
              <a:rPr lang="de-CH" sz="2800" b="1" dirty="0" smtClean="0"/>
              <a:t>-Box-Lösungsansätze </a:t>
            </a:r>
          </a:p>
          <a:p>
            <a:r>
              <a:rPr lang="de-CH" sz="2800" b="1" dirty="0" smtClean="0">
                <a:solidFill>
                  <a:srgbClr val="92D050"/>
                </a:solidFill>
              </a:rPr>
              <a:t>differenzierter</a:t>
            </a:r>
            <a:r>
              <a:rPr lang="de-CH" sz="2800" b="1" dirty="0" smtClean="0"/>
              <a:t> </a:t>
            </a:r>
            <a:r>
              <a:rPr lang="de-CH" sz="2800" b="1" dirty="0" smtClean="0">
                <a:solidFill>
                  <a:srgbClr val="FF0000"/>
                </a:solidFill>
              </a:rPr>
              <a:t>gegen</a:t>
            </a:r>
            <a:r>
              <a:rPr lang="de-CH" sz="2800" b="1" dirty="0" smtClean="0"/>
              <a:t> Liberalisierung und </a:t>
            </a:r>
            <a:r>
              <a:rPr lang="de-CH" sz="2800" b="1" dirty="0" smtClean="0">
                <a:solidFill>
                  <a:srgbClr val="FF0000"/>
                </a:solidFill>
              </a:rPr>
              <a:t>für </a:t>
            </a:r>
            <a:r>
              <a:rPr lang="de-CH" sz="2800" b="1" dirty="0" smtClean="0"/>
              <a:t>staatliche Intervention</a:t>
            </a:r>
          </a:p>
          <a:p>
            <a:r>
              <a:rPr lang="de-CH" sz="2800" b="1" dirty="0" smtClean="0"/>
              <a:t>die modernen Gesellschaften in einer globalvernetzen Welt – homogener unter sich und heterogener in sich werden</a:t>
            </a:r>
          </a:p>
          <a:p>
            <a:r>
              <a:rPr lang="de-CH" sz="2800" b="1" dirty="0" smtClean="0"/>
              <a:t>neue </a:t>
            </a:r>
            <a:r>
              <a:rPr lang="de-CH" sz="2800" b="1" dirty="0" smtClean="0"/>
              <a:t>Herausforderung</a:t>
            </a:r>
            <a:r>
              <a:rPr lang="de-CH" sz="2800" b="1" dirty="0" smtClean="0"/>
              <a:t>en</a:t>
            </a:r>
            <a:endParaRPr lang="de-CH" sz="2800" b="1" dirty="0" smtClean="0"/>
          </a:p>
          <a:p>
            <a:endParaRPr lang="de-CH" sz="2800" b="1" dirty="0" smtClean="0"/>
          </a:p>
          <a:p>
            <a:endParaRPr lang="de-CH" sz="2800" dirty="0" smtClean="0"/>
          </a:p>
          <a:p>
            <a:endParaRPr lang="de-CH" sz="2800" dirty="0" smtClean="0"/>
          </a:p>
          <a:p>
            <a:endParaRPr lang="de-CH" sz="2800" dirty="0" smtClean="0"/>
          </a:p>
          <a:p>
            <a:endParaRPr lang="de-CH" sz="2800" b="1" dirty="0" smtClean="0">
              <a:solidFill>
                <a:srgbClr val="92D050"/>
              </a:solidFill>
            </a:endParaRPr>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p>
            <a:fld id="{42215281-E130-4DAB-96E3-CF4A6B857865}" type="slidenum">
              <a:rPr lang="de-CH"/>
              <a:pPr/>
              <a:t>15</a:t>
            </a:fld>
            <a:endParaRPr lang="de-CH"/>
          </a:p>
        </p:txBody>
      </p:sp>
      <p:sp>
        <p:nvSpPr>
          <p:cNvPr id="17411" name="Rectangle 3"/>
          <p:cNvSpPr>
            <a:spLocks noGrp="1" noChangeArrowheads="1"/>
          </p:cNvSpPr>
          <p:nvPr>
            <p:ph type="body" idx="4294967295"/>
          </p:nvPr>
        </p:nvSpPr>
        <p:spPr>
          <a:xfrm>
            <a:off x="500034" y="1700213"/>
            <a:ext cx="8643966" cy="4525962"/>
          </a:xfrm>
        </p:spPr>
        <p:txBody>
          <a:bodyPr/>
          <a:lstStyle/>
          <a:p>
            <a:pPr eaLnBrk="1" hangingPunct="1">
              <a:buFontTx/>
              <a:buNone/>
            </a:pPr>
            <a:endParaRPr lang="de-CH" dirty="0" smtClean="0"/>
          </a:p>
          <a:p>
            <a:pPr eaLnBrk="1" hangingPunct="1">
              <a:buFontTx/>
              <a:buNone/>
            </a:pPr>
            <a:endParaRPr lang="de-CH" dirty="0" smtClean="0"/>
          </a:p>
          <a:p>
            <a:pPr eaLnBrk="1" hangingPunct="1">
              <a:buFontTx/>
              <a:buNone/>
            </a:pPr>
            <a:endParaRPr lang="de-CH" dirty="0" smtClean="0"/>
          </a:p>
          <a:p>
            <a:pPr eaLnBrk="1" hangingPunct="1">
              <a:buFontTx/>
              <a:buNone/>
            </a:pPr>
            <a:r>
              <a:rPr lang="de-CH" b="1" dirty="0" smtClean="0"/>
              <a:t>herzlichen dank.</a:t>
            </a:r>
          </a:p>
          <a:p>
            <a:pPr eaLnBrk="1" hangingPunct="1">
              <a:buFontTx/>
              <a:buNone/>
            </a:pPr>
            <a:r>
              <a:rPr lang="de-CH" b="1" dirty="0" err="1" smtClean="0"/>
              <a:t>kommentar</a:t>
            </a:r>
            <a:r>
              <a:rPr lang="de-CH" b="1" dirty="0" smtClean="0"/>
              <a:t> willkommen @ mira.burri@wti.org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2</a:t>
            </a:fld>
            <a:endParaRPr lang="de-CH"/>
          </a:p>
        </p:txBody>
      </p:sp>
      <p:sp>
        <p:nvSpPr>
          <p:cNvPr id="5123" name="Rectangle 2"/>
          <p:cNvSpPr>
            <a:spLocks noGrp="1" noChangeArrowheads="1"/>
          </p:cNvSpPr>
          <p:nvPr>
            <p:ph type="title"/>
          </p:nvPr>
        </p:nvSpPr>
        <p:spPr>
          <a:xfrm>
            <a:off x="395536" y="188640"/>
            <a:ext cx="8229600" cy="1143000"/>
          </a:xfrm>
        </p:spPr>
        <p:txBody>
          <a:bodyPr/>
          <a:lstStyle/>
          <a:p>
            <a:pPr eaLnBrk="1" hangingPunct="1"/>
            <a:r>
              <a:rPr lang="de-CH" sz="3600" b="1" dirty="0" smtClean="0"/>
              <a:t>die Eckdaten</a:t>
            </a:r>
          </a:p>
        </p:txBody>
      </p:sp>
      <p:sp>
        <p:nvSpPr>
          <p:cNvPr id="5124" name="Rectangle 3"/>
          <p:cNvSpPr>
            <a:spLocks noGrp="1" noChangeArrowheads="1"/>
          </p:cNvSpPr>
          <p:nvPr>
            <p:ph type="body" idx="1"/>
          </p:nvPr>
        </p:nvSpPr>
        <p:spPr>
          <a:xfrm>
            <a:off x="0" y="1142984"/>
            <a:ext cx="9144000" cy="5500726"/>
          </a:xfrm>
        </p:spPr>
        <p:txBody>
          <a:bodyPr/>
          <a:lstStyle/>
          <a:p>
            <a:r>
              <a:rPr lang="de-CH" sz="2800" dirty="0" smtClean="0"/>
              <a:t>Das </a:t>
            </a:r>
            <a:r>
              <a:rPr lang="de-CH" sz="2800" b="1" dirty="0" smtClean="0">
                <a:solidFill>
                  <a:srgbClr val="92D050"/>
                </a:solidFill>
              </a:rPr>
              <a:t>UNESCO-Übereinkommen über den Schutz und die Förderung der Vielfalt kultureller Ausdrucksformen </a:t>
            </a:r>
            <a:r>
              <a:rPr lang="de-CH" sz="2800" dirty="0" smtClean="0"/>
              <a:t>wurde am 20. Oktober 2005 verabschiedet</a:t>
            </a:r>
          </a:p>
          <a:p>
            <a:r>
              <a:rPr lang="de-CH" sz="2800" b="1" dirty="0" smtClean="0"/>
              <a:t>148 Ja- und nur 2 Nein-Stimmen </a:t>
            </a:r>
            <a:r>
              <a:rPr lang="de-CH" sz="2800" dirty="0" smtClean="0"/>
              <a:t>(die Vereinigten Staaten und Israel); 4 Enthaltungen (Australien, Honduras, Liberia und Nicaragua)</a:t>
            </a:r>
          </a:p>
          <a:p>
            <a:r>
              <a:rPr lang="de-CH" sz="2800" b="1" dirty="0" smtClean="0"/>
              <a:t>seit dem 16. Oktober 2008 ist die Schweiz ein vollwertiger Vertragsstaat der Konvention</a:t>
            </a:r>
          </a:p>
          <a:p>
            <a:r>
              <a:rPr lang="de-CH" sz="2800" dirty="0" smtClean="0"/>
              <a:t>Gegenwärtig 115 Staaten haben die Konvention ratifiziert.</a:t>
            </a:r>
          </a:p>
          <a:p>
            <a:endParaRPr lang="de-CH" sz="2800" dirty="0" smtClean="0"/>
          </a:p>
          <a:p>
            <a:endParaRPr lang="de-CH"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3</a:t>
            </a:fld>
            <a:endParaRPr lang="de-CH"/>
          </a:p>
        </p:txBody>
      </p:sp>
      <p:sp>
        <p:nvSpPr>
          <p:cNvPr id="5123" name="Rectangle 2"/>
          <p:cNvSpPr>
            <a:spLocks noGrp="1" noChangeArrowheads="1"/>
          </p:cNvSpPr>
          <p:nvPr>
            <p:ph type="title"/>
          </p:nvPr>
        </p:nvSpPr>
        <p:spPr>
          <a:xfrm>
            <a:off x="395536" y="476672"/>
            <a:ext cx="8229600" cy="1143000"/>
          </a:xfrm>
        </p:spPr>
        <p:txBody>
          <a:bodyPr/>
          <a:lstStyle/>
          <a:p>
            <a:pPr eaLnBrk="1" hangingPunct="1"/>
            <a:r>
              <a:rPr lang="de-CH" sz="3600" b="1" dirty="0" smtClean="0"/>
              <a:t>die Rhetorik (i)</a:t>
            </a:r>
          </a:p>
        </p:txBody>
      </p:sp>
      <p:sp>
        <p:nvSpPr>
          <p:cNvPr id="5124" name="Rectangle 3"/>
          <p:cNvSpPr>
            <a:spLocks noGrp="1" noChangeArrowheads="1"/>
          </p:cNvSpPr>
          <p:nvPr>
            <p:ph type="body" idx="1"/>
          </p:nvPr>
        </p:nvSpPr>
        <p:spPr>
          <a:xfrm>
            <a:off x="0" y="1700808"/>
            <a:ext cx="9144000" cy="5500726"/>
          </a:xfrm>
        </p:spPr>
        <p:txBody>
          <a:bodyPr/>
          <a:lstStyle/>
          <a:p>
            <a:r>
              <a:rPr lang="en-US" dirty="0" smtClean="0"/>
              <a:t>„For the first time in modern history, the right of states to adopt policies to protect and promote their cultural expressions was affirmed in an international legal instrument.”</a:t>
            </a:r>
            <a:r>
              <a:rPr lang="en-US" sz="2800" dirty="0" smtClean="0"/>
              <a:t/>
            </a:r>
            <a:br>
              <a:rPr lang="en-US" sz="2800" dirty="0" smtClean="0"/>
            </a:br>
            <a:r>
              <a:rPr lang="en-US" sz="2800" dirty="0" smtClean="0"/>
              <a:t/>
            </a:r>
            <a:br>
              <a:rPr lang="en-US" sz="2800" dirty="0" smtClean="0"/>
            </a:br>
            <a:r>
              <a:rPr lang="en-US" sz="2000" dirty="0" smtClean="0"/>
              <a:t>(Canadian Coalition for Cultural Diversity, </a:t>
            </a:r>
            <a:r>
              <a:rPr lang="en-US" sz="2000" i="1" dirty="0" smtClean="0"/>
              <a:t>The campaign for cultural diversity: Why it matters to you</a:t>
            </a:r>
            <a:r>
              <a:rPr lang="en-US" sz="2000" dirty="0" smtClean="0"/>
              <a: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4</a:t>
            </a:fld>
            <a:endParaRPr lang="de-CH"/>
          </a:p>
        </p:txBody>
      </p:sp>
      <p:sp>
        <p:nvSpPr>
          <p:cNvPr id="5123" name="Rectangle 2"/>
          <p:cNvSpPr>
            <a:spLocks noGrp="1" noChangeArrowheads="1"/>
          </p:cNvSpPr>
          <p:nvPr>
            <p:ph type="title"/>
          </p:nvPr>
        </p:nvSpPr>
        <p:spPr>
          <a:xfrm>
            <a:off x="395536" y="188640"/>
            <a:ext cx="8229600" cy="1143000"/>
          </a:xfrm>
        </p:spPr>
        <p:txBody>
          <a:bodyPr/>
          <a:lstStyle/>
          <a:p>
            <a:pPr eaLnBrk="1" hangingPunct="1"/>
            <a:r>
              <a:rPr lang="de-CH" sz="3600" b="1" dirty="0" smtClean="0"/>
              <a:t>die Rhetorik (</a:t>
            </a:r>
            <a:r>
              <a:rPr lang="de-CH" sz="3600" b="1" dirty="0" err="1" smtClean="0"/>
              <a:t>ii</a:t>
            </a:r>
            <a:r>
              <a:rPr lang="de-CH" sz="3600" b="1" dirty="0" smtClean="0"/>
              <a:t>)</a:t>
            </a:r>
          </a:p>
        </p:txBody>
      </p:sp>
      <p:sp>
        <p:nvSpPr>
          <p:cNvPr id="5124" name="Rectangle 3"/>
          <p:cNvSpPr>
            <a:spLocks noGrp="1" noChangeArrowheads="1"/>
          </p:cNvSpPr>
          <p:nvPr>
            <p:ph type="body" idx="1"/>
          </p:nvPr>
        </p:nvSpPr>
        <p:spPr>
          <a:xfrm>
            <a:off x="0" y="1124744"/>
            <a:ext cx="9144000" cy="5500726"/>
          </a:xfrm>
        </p:spPr>
        <p:txBody>
          <a:bodyPr/>
          <a:lstStyle/>
          <a:p>
            <a:r>
              <a:rPr lang="de-CH" sz="2600" dirty="0" smtClean="0"/>
              <a:t>“In einer Zeit, da die Vielfalt der kulturellen Ausdrucksformen durch eine globalisierte Monokultur bedroht ist, muss mit Nachdruck daran erinnert werden, dass kulturelle Aktivitäten, Güter und Dienstleistungen nicht nur einen kommerziellen Wert haben. Filme, Bücher, Musik, Medien sind Träger von Identität, Werten und Sinn. Das Übereinkommen erlaubt es den Staaten, die Kulturschaffenden, deren Erzeugnisse und die Kulturwirtschaft zu schützen und zu unterstützen.“</a:t>
            </a:r>
            <a:br>
              <a:rPr lang="de-CH" sz="2600" dirty="0" smtClean="0"/>
            </a:br>
            <a:r>
              <a:rPr lang="de-CH" sz="2600" dirty="0" smtClean="0"/>
              <a:t/>
            </a:r>
            <a:br>
              <a:rPr lang="de-CH" sz="2600" dirty="0" smtClean="0"/>
            </a:br>
            <a:r>
              <a:rPr lang="de-CH" sz="2600" dirty="0" smtClean="0"/>
              <a:t>(</a:t>
            </a:r>
            <a:r>
              <a:rPr lang="de-CH" sz="2000" i="1" dirty="0" smtClean="0"/>
              <a:t>Kulturelle Vielfalt – mehr als nur ein Slogan</a:t>
            </a:r>
            <a:r>
              <a:rPr lang="de-CH" sz="2000" dirty="0" smtClean="0"/>
              <a:t>, 2009, im Auftrag der Schweizer Koalition für die kulturelle Vielfalt und der Schweizerischen UNESCO-Kommission)</a:t>
            </a:r>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5</a:t>
            </a:fld>
            <a:endParaRPr lang="de-CH"/>
          </a:p>
        </p:txBody>
      </p:sp>
      <p:sp>
        <p:nvSpPr>
          <p:cNvPr id="5123" name="Rectangle 2"/>
          <p:cNvSpPr>
            <a:spLocks noGrp="1" noChangeArrowheads="1"/>
          </p:cNvSpPr>
          <p:nvPr>
            <p:ph type="title"/>
          </p:nvPr>
        </p:nvSpPr>
        <p:spPr>
          <a:xfrm>
            <a:off x="0" y="404664"/>
            <a:ext cx="9144000" cy="1143000"/>
          </a:xfrm>
        </p:spPr>
        <p:txBody>
          <a:bodyPr/>
          <a:lstStyle/>
          <a:p>
            <a:pPr eaLnBrk="1" hangingPunct="1"/>
            <a:r>
              <a:rPr lang="de-CH" sz="3200" b="1" dirty="0" smtClean="0"/>
              <a:t>die Rhetorik (</a:t>
            </a:r>
            <a:r>
              <a:rPr lang="de-CH" sz="3200" b="1" dirty="0" err="1" smtClean="0"/>
              <a:t>iii</a:t>
            </a:r>
            <a:r>
              <a:rPr lang="de-CH" sz="3200" b="1" dirty="0" smtClean="0"/>
              <a:t>): 4 Nutzen für die Schweiz</a:t>
            </a:r>
          </a:p>
        </p:txBody>
      </p:sp>
      <p:sp>
        <p:nvSpPr>
          <p:cNvPr id="5124" name="Rectangle 3"/>
          <p:cNvSpPr>
            <a:spLocks noGrp="1" noChangeArrowheads="1"/>
          </p:cNvSpPr>
          <p:nvPr>
            <p:ph type="body" idx="1"/>
          </p:nvPr>
        </p:nvSpPr>
        <p:spPr>
          <a:xfrm>
            <a:off x="0" y="1357274"/>
            <a:ext cx="9144000" cy="5500726"/>
          </a:xfrm>
        </p:spPr>
        <p:txBody>
          <a:bodyPr/>
          <a:lstStyle/>
          <a:p>
            <a:r>
              <a:rPr lang="de-CH" sz="2600" dirty="0" smtClean="0"/>
              <a:t>Die UNESCO-Konvention </a:t>
            </a:r>
            <a:r>
              <a:rPr lang="de-CH" sz="2600" b="1" dirty="0" smtClean="0"/>
              <a:t>schützt uns vor aggressiven Forderungen auf Liberalisierung des kulturellen Sektors</a:t>
            </a:r>
            <a:r>
              <a:rPr lang="de-CH" sz="2600" b="1" dirty="0" smtClean="0">
                <a:solidFill>
                  <a:srgbClr val="92D050"/>
                </a:solidFill>
              </a:rPr>
              <a:t> </a:t>
            </a:r>
            <a:r>
              <a:rPr lang="de-CH" sz="2600" dirty="0" smtClean="0"/>
              <a:t>in internationalen Handelsverträgen</a:t>
            </a:r>
          </a:p>
          <a:p>
            <a:r>
              <a:rPr lang="de-CH" sz="2600" dirty="0" smtClean="0"/>
              <a:t>Die UNESCO-Konvention </a:t>
            </a:r>
            <a:r>
              <a:rPr lang="de-CH" sz="2600" b="1" dirty="0" smtClean="0"/>
              <a:t>garantiert der Schweiz den grösstmöglichen Spielraum für ihre Kulturpolitik</a:t>
            </a:r>
          </a:p>
          <a:p>
            <a:r>
              <a:rPr lang="de-CH" sz="2600" dirty="0" smtClean="0"/>
              <a:t>Die UNESCO-Konvention </a:t>
            </a:r>
            <a:r>
              <a:rPr lang="de-CH" sz="2600" b="1" dirty="0" smtClean="0"/>
              <a:t>bestätigt das Urheberrecht als existentielle Basis für die Arbeit der Autoren</a:t>
            </a:r>
          </a:p>
          <a:p>
            <a:r>
              <a:rPr lang="de-CH" sz="2600" dirty="0" smtClean="0"/>
              <a:t>Die UNESCO-Konvention </a:t>
            </a:r>
            <a:r>
              <a:rPr lang="de-CH" sz="2600" b="1" dirty="0" smtClean="0"/>
              <a:t>bekräftigt die entscheidende Rolle der eigenen Medien, besonders des Service Public von Radio und Fernsehen.</a:t>
            </a:r>
            <a:br>
              <a:rPr lang="de-CH" sz="2600" b="1" dirty="0" smtClean="0"/>
            </a:br>
            <a:r>
              <a:rPr lang="de-CH" sz="2600" dirty="0" smtClean="0"/>
              <a:t>(</a:t>
            </a:r>
            <a:r>
              <a:rPr lang="de-CH" sz="2000" dirty="0" smtClean="0"/>
              <a:t>Schweizer Koalition für kulturelle Vielfalt, </a:t>
            </a:r>
            <a:r>
              <a:rPr lang="de-CH" sz="2000" i="1" dirty="0" smtClean="0"/>
              <a:t>Auf dem Weg zum weltweiten Schutz der kulturellen Vielfalt</a:t>
            </a:r>
            <a:r>
              <a:rPr lang="de-CH" sz="2000" dirty="0" smtClean="0"/>
              <a:t>, Faltblatt Frühjahr , 2007)</a:t>
            </a:r>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6</a:t>
            </a:fld>
            <a:endParaRPr lang="de-CH"/>
          </a:p>
        </p:txBody>
      </p:sp>
      <p:sp>
        <p:nvSpPr>
          <p:cNvPr id="5123" name="Rectangle 2"/>
          <p:cNvSpPr>
            <a:spLocks noGrp="1" noChangeArrowheads="1"/>
          </p:cNvSpPr>
          <p:nvPr>
            <p:ph type="title"/>
          </p:nvPr>
        </p:nvSpPr>
        <p:spPr>
          <a:xfrm>
            <a:off x="0" y="404664"/>
            <a:ext cx="9144000" cy="1143000"/>
          </a:xfrm>
        </p:spPr>
        <p:txBody>
          <a:bodyPr/>
          <a:lstStyle/>
          <a:p>
            <a:pPr eaLnBrk="1" hangingPunct="1"/>
            <a:r>
              <a:rPr lang="de-CH" sz="3600" b="1" dirty="0" smtClean="0"/>
              <a:t>die reale Bedeutung der Konvention</a:t>
            </a:r>
          </a:p>
        </p:txBody>
      </p:sp>
      <p:sp>
        <p:nvSpPr>
          <p:cNvPr id="5124" name="Rectangle 3"/>
          <p:cNvSpPr>
            <a:spLocks noGrp="1" noChangeArrowheads="1"/>
          </p:cNvSpPr>
          <p:nvPr>
            <p:ph type="body" idx="1"/>
          </p:nvPr>
        </p:nvSpPr>
        <p:spPr>
          <a:xfrm>
            <a:off x="0" y="1628800"/>
            <a:ext cx="9144000" cy="5500726"/>
          </a:xfrm>
        </p:spPr>
        <p:txBody>
          <a:bodyPr/>
          <a:lstStyle/>
          <a:p>
            <a:pPr lvl="0"/>
            <a:r>
              <a:rPr lang="de-CH" dirty="0" smtClean="0"/>
              <a:t>völkerrechtlich verbindliches Instrument, </a:t>
            </a:r>
            <a:r>
              <a:rPr lang="de-CH" sz="3600" b="1" dirty="0" smtClean="0">
                <a:solidFill>
                  <a:srgbClr val="92D050"/>
                </a:solidFill>
              </a:rPr>
              <a:t>aber</a:t>
            </a:r>
          </a:p>
          <a:p>
            <a:pPr marL="914400" lvl="1" indent="-514350">
              <a:buFont typeface="+mj-lt"/>
              <a:buAutoNum type="arabicPeriod"/>
            </a:pPr>
            <a:r>
              <a:rPr lang="de-CH" sz="3200" b="1" dirty="0" smtClean="0"/>
              <a:t>keine rechtlich bindenden Pflichten</a:t>
            </a:r>
          </a:p>
          <a:p>
            <a:pPr marL="914400" lvl="1" indent="-514350">
              <a:buFont typeface="+mj-lt"/>
              <a:buAutoNum type="arabicPeriod"/>
            </a:pPr>
            <a:r>
              <a:rPr lang="de-CH" sz="3200" b="1" dirty="0" smtClean="0"/>
              <a:t>substantielle Lücken</a:t>
            </a:r>
          </a:p>
          <a:p>
            <a:pPr marL="914400" lvl="1" indent="-514350">
              <a:buFont typeface="+mj-lt"/>
              <a:buAutoNum type="arabicPeriod"/>
            </a:pPr>
            <a:r>
              <a:rPr lang="de-CH" sz="3200" b="1" dirty="0" smtClean="0"/>
              <a:t>ambivalente Beziehung zu anderen internationalen Abkommen</a:t>
            </a:r>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7</a:t>
            </a:fld>
            <a:endParaRPr lang="de-CH"/>
          </a:p>
        </p:txBody>
      </p:sp>
      <p:sp>
        <p:nvSpPr>
          <p:cNvPr id="5123" name="Rectangle 2"/>
          <p:cNvSpPr>
            <a:spLocks noGrp="1" noChangeArrowheads="1"/>
          </p:cNvSpPr>
          <p:nvPr>
            <p:ph type="title"/>
          </p:nvPr>
        </p:nvSpPr>
        <p:spPr>
          <a:xfrm>
            <a:off x="0" y="404664"/>
            <a:ext cx="9144000" cy="1143000"/>
          </a:xfrm>
        </p:spPr>
        <p:txBody>
          <a:bodyPr/>
          <a:lstStyle/>
          <a:p>
            <a:pPr eaLnBrk="1" hangingPunct="1"/>
            <a:r>
              <a:rPr lang="de-CH" sz="3600" b="1" dirty="0" smtClean="0"/>
              <a:t>keine bindenden Pflichten (i)</a:t>
            </a:r>
          </a:p>
        </p:txBody>
      </p:sp>
      <p:sp>
        <p:nvSpPr>
          <p:cNvPr id="5124" name="Rectangle 3"/>
          <p:cNvSpPr>
            <a:spLocks noGrp="1" noChangeArrowheads="1"/>
          </p:cNvSpPr>
          <p:nvPr>
            <p:ph type="body" idx="1"/>
          </p:nvPr>
        </p:nvSpPr>
        <p:spPr>
          <a:xfrm>
            <a:off x="0" y="1628800"/>
            <a:ext cx="9144000" cy="4968552"/>
          </a:xfrm>
        </p:spPr>
        <p:txBody>
          <a:bodyPr/>
          <a:lstStyle/>
          <a:p>
            <a:r>
              <a:rPr lang="de-CH" dirty="0" smtClean="0"/>
              <a:t>Ausnahmen: Art. 16 </a:t>
            </a:r>
            <a:r>
              <a:rPr lang="de-CH" sz="2800" i="1" dirty="0" smtClean="0"/>
              <a:t>(Vorzugsbehandlung für Entwicklungsländer) </a:t>
            </a:r>
            <a:r>
              <a:rPr lang="de-CH" dirty="0" smtClean="0"/>
              <a:t>und Art. 17 </a:t>
            </a:r>
            <a:r>
              <a:rPr lang="de-CH" i="1" dirty="0" smtClean="0"/>
              <a:t>(</a:t>
            </a:r>
            <a:r>
              <a:rPr lang="de-CH" sz="2800" i="1" dirty="0" smtClean="0"/>
              <a:t>Internationale Zusammenarbeit in Situationen ernsthafter Gefährdung kultureller Ausdrucksformen)                 </a:t>
            </a:r>
            <a:r>
              <a:rPr lang="de-CH" b="1" dirty="0" smtClean="0">
                <a:solidFill>
                  <a:srgbClr val="92D050"/>
                </a:solidFill>
              </a:rPr>
              <a:t>&gt;&gt; Entwicklungshilfe</a:t>
            </a:r>
          </a:p>
          <a:p>
            <a:r>
              <a:rPr lang="de-CH" dirty="0" smtClean="0"/>
              <a:t>restliche Normen </a:t>
            </a:r>
            <a:r>
              <a:rPr lang="de-CH" b="1" dirty="0" smtClean="0">
                <a:solidFill>
                  <a:srgbClr val="92D050"/>
                </a:solidFill>
              </a:rPr>
              <a:t>&gt;&gt;</a:t>
            </a:r>
            <a:r>
              <a:rPr lang="de-CH" b="1" dirty="0" err="1" smtClean="0">
                <a:solidFill>
                  <a:srgbClr val="92D050"/>
                </a:solidFill>
              </a:rPr>
              <a:t>Good</a:t>
            </a:r>
            <a:r>
              <a:rPr lang="de-CH" b="1" dirty="0" smtClean="0">
                <a:solidFill>
                  <a:srgbClr val="92D050"/>
                </a:solidFill>
              </a:rPr>
              <a:t>-Will-Bestrebungen</a:t>
            </a:r>
            <a:endParaRPr lang="de-CH" dirty="0" smtClean="0">
              <a:solidFill>
                <a:srgbClr val="92D050"/>
              </a:solidFill>
            </a:endParaRPr>
          </a:p>
          <a:p>
            <a:r>
              <a:rPr lang="de-CH" dirty="0" smtClean="0"/>
              <a:t>keine </a:t>
            </a:r>
            <a:r>
              <a:rPr lang="de-CH" b="1" dirty="0" smtClean="0"/>
              <a:t>Sanktionen</a:t>
            </a:r>
          </a:p>
          <a:p>
            <a:r>
              <a:rPr lang="de-CH" dirty="0" smtClean="0"/>
              <a:t>kein effizientes </a:t>
            </a:r>
            <a:r>
              <a:rPr lang="de-CH" b="1" dirty="0" smtClean="0"/>
              <a:t>Streitschlichtungsverfahren</a:t>
            </a:r>
            <a:endParaRPr lang="de-CH" dirty="0" smtClean="0"/>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8</a:t>
            </a:fld>
            <a:endParaRPr lang="de-CH"/>
          </a:p>
        </p:txBody>
      </p:sp>
      <p:sp>
        <p:nvSpPr>
          <p:cNvPr id="5123" name="Rectangle 2"/>
          <p:cNvSpPr>
            <a:spLocks noGrp="1" noChangeArrowheads="1"/>
          </p:cNvSpPr>
          <p:nvPr>
            <p:ph type="title"/>
          </p:nvPr>
        </p:nvSpPr>
        <p:spPr>
          <a:xfrm>
            <a:off x="0" y="332656"/>
            <a:ext cx="9144000" cy="1143000"/>
          </a:xfrm>
        </p:spPr>
        <p:txBody>
          <a:bodyPr/>
          <a:lstStyle/>
          <a:p>
            <a:pPr eaLnBrk="1" hangingPunct="1"/>
            <a:r>
              <a:rPr lang="de-CH" sz="3600" b="1" dirty="0" smtClean="0"/>
              <a:t>keine bindenden Pflichten (</a:t>
            </a:r>
            <a:r>
              <a:rPr lang="de-CH" sz="3600" b="1" dirty="0" err="1" smtClean="0"/>
              <a:t>ii</a:t>
            </a:r>
            <a:r>
              <a:rPr lang="de-CH" sz="3600" b="1" dirty="0" smtClean="0"/>
              <a:t>)</a:t>
            </a:r>
          </a:p>
        </p:txBody>
      </p:sp>
      <p:sp>
        <p:nvSpPr>
          <p:cNvPr id="5124" name="Rectangle 3"/>
          <p:cNvSpPr>
            <a:spLocks noGrp="1" noChangeArrowheads="1"/>
          </p:cNvSpPr>
          <p:nvPr>
            <p:ph type="body" idx="1"/>
          </p:nvPr>
        </p:nvSpPr>
        <p:spPr>
          <a:xfrm>
            <a:off x="0" y="1196752"/>
            <a:ext cx="9144000" cy="5256584"/>
          </a:xfrm>
        </p:spPr>
        <p:txBody>
          <a:bodyPr/>
          <a:lstStyle/>
          <a:p>
            <a:r>
              <a:rPr lang="de-CH" sz="3000" b="1" dirty="0" smtClean="0"/>
              <a:t>Im Gegensatz, </a:t>
            </a:r>
            <a:r>
              <a:rPr lang="de-CH" sz="3000" b="1" dirty="0" smtClean="0">
                <a:solidFill>
                  <a:srgbClr val="92D050"/>
                </a:solidFill>
              </a:rPr>
              <a:t>breit definierte  Rechte:</a:t>
            </a:r>
            <a:r>
              <a:rPr lang="de-CH" sz="3000" b="1" dirty="0" smtClean="0"/>
              <a:t> </a:t>
            </a:r>
            <a:r>
              <a:rPr lang="de-CH" sz="3000" dirty="0" smtClean="0"/>
              <a:t>jede „Regelung, die darauf abzielen, die Vielfalt kultureller Ausdrucksformen zu schützen und zu fördern“ </a:t>
            </a:r>
            <a:r>
              <a:rPr lang="de-CH" sz="2800" dirty="0" smtClean="0"/>
              <a:t>(Art. 6 Abs. 2(a))</a:t>
            </a:r>
          </a:p>
          <a:p>
            <a:r>
              <a:rPr lang="de-CH" sz="3000" dirty="0" smtClean="0"/>
              <a:t>keinen Unterschied zwischen Massnahmen, die legitim und nicht legitim sind; keinen Proportionalität- oder Notwendigkeitstest</a:t>
            </a:r>
          </a:p>
          <a:p>
            <a:r>
              <a:rPr lang="de-CH" sz="3000" dirty="0" smtClean="0"/>
              <a:t>„all-</a:t>
            </a:r>
            <a:r>
              <a:rPr lang="de-CH" sz="3000" dirty="0" err="1" smtClean="0"/>
              <a:t>inclusive</a:t>
            </a:r>
            <a:r>
              <a:rPr lang="de-CH" sz="3000" dirty="0" smtClean="0"/>
              <a:t>“ Definition von kultureller Vielfalt:    </a:t>
            </a:r>
            <a:r>
              <a:rPr lang="de-CH" sz="2800" i="1" dirty="0" smtClean="0"/>
              <a:t>„die mannigfaltige Weise, in der die Kulturen von Gruppen und Gesellschaften zum Ausdruck kommen“ </a:t>
            </a:r>
            <a:r>
              <a:rPr lang="de-CH" sz="2800" dirty="0" smtClean="0"/>
              <a:t>(Art. 4 Abs. 1) </a:t>
            </a:r>
            <a:r>
              <a:rPr lang="de-CH" sz="2800" b="1" dirty="0" smtClean="0">
                <a:solidFill>
                  <a:srgbClr val="92D050"/>
                </a:solidFill>
              </a:rPr>
              <a:t>&gt;&gt; Gefahr von Protektionismus</a:t>
            </a:r>
          </a:p>
          <a:p>
            <a:endParaRPr lang="de-CH" dirty="0" smtClean="0"/>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711AC336-35C7-4360-9A5F-71E0F46EC3B8}" type="slidenum">
              <a:rPr lang="de-CH"/>
              <a:pPr/>
              <a:t>9</a:t>
            </a:fld>
            <a:endParaRPr lang="de-CH"/>
          </a:p>
        </p:txBody>
      </p:sp>
      <p:sp>
        <p:nvSpPr>
          <p:cNvPr id="5123" name="Rectangle 2"/>
          <p:cNvSpPr>
            <a:spLocks noGrp="1" noChangeArrowheads="1"/>
          </p:cNvSpPr>
          <p:nvPr>
            <p:ph type="title"/>
          </p:nvPr>
        </p:nvSpPr>
        <p:spPr>
          <a:xfrm>
            <a:off x="0" y="404664"/>
            <a:ext cx="9144000" cy="1143000"/>
          </a:xfrm>
        </p:spPr>
        <p:txBody>
          <a:bodyPr/>
          <a:lstStyle/>
          <a:p>
            <a:pPr eaLnBrk="1" hangingPunct="1"/>
            <a:r>
              <a:rPr lang="de-CH" sz="3600" b="1" dirty="0" smtClean="0"/>
              <a:t>substantielle Lücken</a:t>
            </a:r>
          </a:p>
        </p:txBody>
      </p:sp>
      <p:sp>
        <p:nvSpPr>
          <p:cNvPr id="5124" name="Rectangle 3"/>
          <p:cNvSpPr>
            <a:spLocks noGrp="1" noChangeArrowheads="1"/>
          </p:cNvSpPr>
          <p:nvPr>
            <p:ph type="body" idx="1"/>
          </p:nvPr>
        </p:nvSpPr>
        <p:spPr>
          <a:xfrm>
            <a:off x="0" y="1340768"/>
            <a:ext cx="9144000" cy="4968552"/>
          </a:xfrm>
        </p:spPr>
        <p:txBody>
          <a:bodyPr/>
          <a:lstStyle/>
          <a:p>
            <a:r>
              <a:rPr lang="de-CH" sz="2800" b="1" dirty="0" smtClean="0"/>
              <a:t>alle Rechte gehören den Vertragsstaaten</a:t>
            </a:r>
          </a:p>
          <a:p>
            <a:r>
              <a:rPr lang="de-CH" sz="2800" b="1" dirty="0" smtClean="0"/>
              <a:t>keine einklagbaren Rechte des Einzelnen, </a:t>
            </a:r>
            <a:r>
              <a:rPr lang="de-CH" sz="2800" dirty="0" smtClean="0"/>
              <a:t>z.B. für indigene Völker, Medienorganisationen, Journalisten</a:t>
            </a:r>
          </a:p>
          <a:p>
            <a:r>
              <a:rPr lang="de-CH" sz="2800" dirty="0" smtClean="0"/>
              <a:t>z.B. </a:t>
            </a:r>
            <a:r>
              <a:rPr lang="de-CH" sz="2800" b="1" dirty="0" smtClean="0"/>
              <a:t>Rechte wie Sprache eigener Wahl, Anspruch auf Bildung </a:t>
            </a:r>
            <a:r>
              <a:rPr lang="de-CH" sz="2800" dirty="0" smtClean="0"/>
              <a:t>nicht Teil der Konvention, obwohl sie von der Allgemeinen Erklärung zur kulturellen Vielfalt geschützt sind</a:t>
            </a:r>
          </a:p>
          <a:p>
            <a:r>
              <a:rPr lang="de-CH" sz="2800" b="1" dirty="0" smtClean="0"/>
              <a:t>In Sachen Urheberrecht</a:t>
            </a:r>
            <a:r>
              <a:rPr lang="de-CH" sz="2800" dirty="0" smtClean="0"/>
              <a:t> lediglich eine „Anerkennung der Bedeutung der Rechte des geistigen Eigentums zur Unterstützung derer, die an der kulturellen Kreativität beteiligt sind“ und zwar</a:t>
            </a:r>
            <a:r>
              <a:rPr lang="de-CH" sz="2800" b="1" dirty="0" smtClean="0"/>
              <a:t> in der Präambel</a:t>
            </a:r>
            <a:endParaRPr lang="de-CH" sz="2800" dirty="0" smtClean="0"/>
          </a:p>
          <a:p>
            <a:endParaRPr lang="de-CH" sz="2800" dirty="0" smtClean="0"/>
          </a:p>
          <a:p>
            <a:endParaRPr lang="de-CH" dirty="0" smtClean="0"/>
          </a:p>
          <a:p>
            <a:pPr lvl="0"/>
            <a:endParaRPr lang="de-CH" b="1" dirty="0" smtClean="0"/>
          </a:p>
          <a:p>
            <a:endParaRPr lang="de-CH" sz="2600" dirty="0" smtClean="0"/>
          </a:p>
          <a:p>
            <a:endParaRPr lang="en-GB" altLang="zh-CN" sz="2600" dirty="0" smtClean="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CH"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808</Words>
  <Application>Microsoft Office PowerPoint</Application>
  <PresentationFormat>On-screen Show (4:3)</PresentationFormat>
  <Paragraphs>121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Die UNESCO-Konvention zur kulturellen Vielfalt: Status, Akteure und Erwartungen</vt:lpstr>
      <vt:lpstr>die Eckdaten</vt:lpstr>
      <vt:lpstr>die Rhetorik (i)</vt:lpstr>
      <vt:lpstr>die Rhetorik (ii)</vt:lpstr>
      <vt:lpstr>die Rhetorik (iii): 4 Nutzen für die Schweiz</vt:lpstr>
      <vt:lpstr>die reale Bedeutung der Konvention</vt:lpstr>
      <vt:lpstr>keine bindenden Pflichten (i)</vt:lpstr>
      <vt:lpstr>keine bindenden Pflichten (ii)</vt:lpstr>
      <vt:lpstr>substantielle Lücken</vt:lpstr>
      <vt:lpstr>Beziehung zu anderen int. Abkommen </vt:lpstr>
      <vt:lpstr>Beziehung zu anderen int. Abkommen </vt:lpstr>
      <vt:lpstr>Fazit </vt:lpstr>
      <vt:lpstr>Umsetzung der Konvention </vt:lpstr>
      <vt:lpstr>Food for thought </vt:lpstr>
      <vt:lpstr>Slide 15</vt:lpstr>
    </vt:vector>
  </TitlesOfParts>
  <Company>wti.rw.unibe.ch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s.deutsch</dc:creator>
  <cp:lastModifiedBy>mira</cp:lastModifiedBy>
  <cp:revision>142</cp:revision>
  <dcterms:created xsi:type="dcterms:W3CDTF">2006-08-30T08:36:21Z</dcterms:created>
  <dcterms:modified xsi:type="dcterms:W3CDTF">2011-01-25T05:26:34Z</dcterms:modified>
</cp:coreProperties>
</file>