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95" r:id="rId4"/>
    <p:sldId id="304" r:id="rId5"/>
    <p:sldId id="297" r:id="rId6"/>
    <p:sldId id="305" r:id="rId7"/>
    <p:sldId id="298" r:id="rId8"/>
    <p:sldId id="299" r:id="rId9"/>
    <p:sldId id="300" r:id="rId10"/>
    <p:sldId id="296" r:id="rId11"/>
    <p:sldId id="301" r:id="rId12"/>
    <p:sldId id="307" r:id="rId13"/>
    <p:sldId id="308" r:id="rId14"/>
    <p:sldId id="309" r:id="rId15"/>
    <p:sldId id="302" r:id="rId16"/>
    <p:sldId id="303" r:id="rId17"/>
    <p:sldId id="306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69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BAE5D-11B7-2E4B-8C62-A581CB9CE177}" type="datetimeFigureOut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1E74C6-1FBD-6B4E-8E8B-7E1D6CDB06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289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>
                <a:latin typeface="Calibri" charset="0"/>
              </a:rPr>
              <a:t>Stellenwert von gesprochener Sprache in der Forschung: ein Satz: Jung, aber etabliert</a:t>
            </a:r>
          </a:p>
          <a:p>
            <a:pPr eaLnBrk="1" hangingPunct="1"/>
            <a:endParaRPr lang="de-DE">
              <a:latin typeface="Calibri" charset="0"/>
            </a:endParaRPr>
          </a:p>
          <a:p>
            <a:pPr eaLnBrk="1" hangingPunct="1"/>
            <a:r>
              <a:rPr lang="de-DE">
                <a:latin typeface="Calibri" charset="0"/>
              </a:rPr>
              <a:t>- Beschäftigung mit gesp. Sprache seit den 60ern, aber nicht in allen Philologien gleich (z.B. große Lücke in Frankreich durch starken Einfluss der Diskursanalyse und der starken Orientierung an der Norm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497D52-2CA0-4840-B4A6-E2A5034926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</a:rPr>
              <a:t>Klarer einbetten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2A967-9D7C-3540-B55B-3AFCA707584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</a:rPr>
              <a:t>(Forschungsethodik und Anwendung integrieren)</a:t>
            </a:r>
          </a:p>
          <a:p>
            <a:endParaRPr lang="de-DE">
              <a:latin typeface="Calibri" charset="0"/>
            </a:endParaRPr>
          </a:p>
          <a:p>
            <a:endParaRPr lang="de-DE">
              <a:latin typeface="Calibri" charset="0"/>
            </a:endParaRPr>
          </a:p>
          <a:p>
            <a:endParaRPr lang="de-DE">
              <a:latin typeface="Calibri" charset="0"/>
            </a:endParaRPr>
          </a:p>
          <a:p>
            <a:r>
              <a:rPr lang="de-DE">
                <a:latin typeface="Calibri" charset="0"/>
              </a:rPr>
              <a:t>Sprachkompetenz</a:t>
            </a:r>
          </a:p>
          <a:p>
            <a:r>
              <a:rPr lang="de-DE">
                <a:latin typeface="Calibri" charset="0"/>
              </a:rPr>
              <a:t>- (bisher orientiert an Grammatik und Übersetzung  (schriftnormgebunden) – nun ergänzend Zugang gesprochene Sprache z.B. Hörverständnis und eigene Umsetzung)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3255A7-C68E-5C4C-AEDC-36C4B5471F5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>
                <a:latin typeface="Calibri" charset="0"/>
              </a:rPr>
              <a:t>In einer wichtigen Einführung</a:t>
            </a:r>
          </a:p>
          <a:p>
            <a:pPr eaLnBrk="1" hangingPunct="1"/>
            <a:r>
              <a:rPr lang="de-DE">
                <a:latin typeface="Calibri" charset="0"/>
              </a:rPr>
              <a:t>Entweder: Vorlesen und Schlagwörter highlighten</a:t>
            </a:r>
          </a:p>
          <a:p>
            <a:pPr eaLnBrk="1" hangingPunct="1"/>
            <a:endParaRPr lang="de-DE">
              <a:latin typeface="Calibri" charset="0"/>
            </a:endParaRPr>
          </a:p>
          <a:p>
            <a:pPr eaLnBrk="1" hangingPunct="1"/>
            <a:r>
              <a:rPr lang="de-DE">
                <a:latin typeface="Calibri" charset="0"/>
              </a:rPr>
              <a:t>Oder : Schlagworte auf die Folie statt Zitat</a:t>
            </a:r>
          </a:p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37A2C5-0813-B641-AB75-BC1B21A821F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>
                <a:latin typeface="Calibri" charset="0"/>
              </a:rPr>
              <a:t>Entweder: Vorlesen und Schlagwörter highlighten</a:t>
            </a:r>
          </a:p>
          <a:p>
            <a:pPr eaLnBrk="1" hangingPunct="1"/>
            <a:endParaRPr lang="de-DE">
              <a:latin typeface="Calibri" charset="0"/>
            </a:endParaRPr>
          </a:p>
          <a:p>
            <a:pPr eaLnBrk="1" hangingPunct="1"/>
            <a:r>
              <a:rPr lang="de-DE">
                <a:latin typeface="Calibri" charset="0"/>
              </a:rPr>
              <a:t>Oder : Schlagworte auf die Folie statt Zitat</a:t>
            </a:r>
          </a:p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182AB-7DF2-6D42-A058-D86A4183640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</a:rPr>
              <a:t>In American English-speaking children, it is employed and responded to somewhat erratically at 2.5 years but perfectly at 5 years </a:t>
            </a:r>
          </a:p>
          <a:p>
            <a:endParaRPr lang="de-DE">
              <a:latin typeface="Calibri" charset="0"/>
            </a:endParaRPr>
          </a:p>
          <a:p>
            <a:endParaRPr lang="de-DE">
              <a:latin typeface="Calibri" charset="0"/>
            </a:endParaRPr>
          </a:p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E97E0-1E8C-D14C-B6B1-82D12093BFE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>
                <a:latin typeface="Calibri" charset="0"/>
              </a:rPr>
              <a:t>viele alltägliche Gespräche rasch kollabieren. Der eine begreift dann nicht mehr, wovon der </a:t>
            </a:r>
          </a:p>
          <a:p>
            <a:r>
              <a:rPr lang="de-DE">
                <a:latin typeface="Calibri" charset="0"/>
              </a:rPr>
              <a:t>andere redet. </a:t>
            </a:r>
          </a:p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A7B55-AA95-BD4E-A694-28B8FA08169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>
                <a:latin typeface="Calibri" charset="0"/>
              </a:rPr>
              <a:t>Selbst betroffen, obwohl wir mit Daten arbeiten.</a:t>
            </a:r>
          </a:p>
          <a:p>
            <a:pPr eaLnBrk="1" hangingPunct="1"/>
            <a:endParaRPr lang="de-DE">
              <a:latin typeface="Calibri" charset="0"/>
            </a:endParaRPr>
          </a:p>
          <a:p>
            <a:pPr eaLnBrk="1" hangingPunct="1"/>
            <a:r>
              <a:rPr lang="de-DE">
                <a:latin typeface="Calibri" charset="0"/>
              </a:rPr>
              <a:t>-&gt; </a:t>
            </a:r>
          </a:p>
          <a:p>
            <a:pPr eaLnBrk="1" hangingPunct="1"/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4BAA44-54E4-3E4F-8123-717D6F52322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Quellen = freigegebene Forschungsdaten, studentische Erhebungen, Abschlussarbeiten, öffentlich </a:t>
            </a:r>
            <a:r>
              <a:rPr lang="de-DE" dirty="0" err="1" smtClean="0"/>
              <a:t>zugägnliches</a:t>
            </a:r>
            <a:r>
              <a:rPr lang="de-DE" dirty="0" smtClean="0"/>
              <a:t> Material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- neben der Anwendung von Sprachdaten in der Sprachpraxis</a:t>
            </a:r>
          </a:p>
          <a:p>
            <a:pPr>
              <a:defRPr/>
            </a:pPr>
            <a:endParaRPr lang="de-DE" dirty="0" smtClean="0"/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Online-System zur Verwaltung mündlicher Sprachkorpora: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- Ablegbar, </a:t>
            </a:r>
            <a:r>
              <a:rPr lang="de-DE" dirty="0" err="1" smtClean="0"/>
              <a:t>Suchbar</a:t>
            </a:r>
            <a:r>
              <a:rPr lang="de-DE" dirty="0" smtClean="0"/>
              <a:t>, klassifizierbar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Gesteuerter Zugriff</a:t>
            </a:r>
          </a:p>
          <a:p>
            <a:pPr marL="171450" indent="-171450">
              <a:buFontTx/>
              <a:buChar char="-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42DC0-3A75-284E-9330-61A4705F5D2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7D9B56-8FD3-194F-9B89-A14F2687CE4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izenplatzhalt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dirty="0" smtClean="0"/>
              <a:t>Noch einmal ganzes Beispiel vorher abspielen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O’Keeffe </a:t>
            </a:r>
            <a:r>
              <a:rPr lang="de-DE" dirty="0" err="1" smtClean="0"/>
              <a:t>and</a:t>
            </a:r>
            <a:r>
              <a:rPr lang="de-DE" dirty="0" smtClean="0"/>
              <a:t> Adolphs (2008):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Continuers</a:t>
            </a:r>
            <a:r>
              <a:rPr lang="de-DE" dirty="0" smtClean="0"/>
              <a:t> (Zuhören. Aufmerksamkeit)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Convergence</a:t>
            </a:r>
            <a:r>
              <a:rPr lang="de-DE" dirty="0" smtClean="0"/>
              <a:t> Tokens (Zustimmung/ </a:t>
            </a:r>
            <a:r>
              <a:rPr lang="de-DE" dirty="0" err="1" smtClean="0"/>
              <a:t>Reltaion</a:t>
            </a:r>
            <a:r>
              <a:rPr lang="de-DE" dirty="0" smtClean="0"/>
              <a:t> </a:t>
            </a:r>
            <a:r>
              <a:rPr lang="de-DE" dirty="0" err="1" smtClean="0"/>
              <a:t>maintaining</a:t>
            </a:r>
            <a:r>
              <a:rPr lang="de-DE" dirty="0" smtClean="0"/>
              <a:t>)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err="1" smtClean="0"/>
              <a:t>Engaged</a:t>
            </a:r>
            <a:r>
              <a:rPr lang="de-DE" dirty="0" smtClean="0"/>
              <a:t> Response </a:t>
            </a:r>
            <a:r>
              <a:rPr lang="de-DE" dirty="0" err="1" smtClean="0"/>
              <a:t>tokens</a:t>
            </a:r>
            <a:r>
              <a:rPr lang="de-DE" dirty="0" smtClean="0"/>
              <a:t> (</a:t>
            </a:r>
            <a:r>
              <a:rPr lang="de-DE" dirty="0" err="1" smtClean="0"/>
              <a:t>affective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)</a:t>
            </a:r>
          </a:p>
          <a:p>
            <a:pPr marL="171450" indent="-171450">
              <a:buFontTx/>
              <a:buChar char="-"/>
              <a:defRPr/>
            </a:pPr>
            <a:r>
              <a:rPr lang="de-DE" dirty="0" smtClean="0"/>
              <a:t>Information </a:t>
            </a:r>
            <a:r>
              <a:rPr lang="de-DE" dirty="0" err="1" smtClean="0"/>
              <a:t>receipt</a:t>
            </a:r>
            <a:r>
              <a:rPr lang="de-DE" dirty="0" smtClean="0"/>
              <a:t> </a:t>
            </a:r>
            <a:r>
              <a:rPr lang="de-DE" dirty="0" err="1" smtClean="0"/>
              <a:t>tokens</a:t>
            </a:r>
            <a:endParaRPr lang="de-DE" dirty="0" smtClean="0"/>
          </a:p>
          <a:p>
            <a:pPr marL="171450" indent="-171450">
              <a:buFontTx/>
              <a:buChar char="-"/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Duncan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Neiderehe</a:t>
            </a:r>
            <a:r>
              <a:rPr lang="de-DE" dirty="0" smtClean="0"/>
              <a:t> </a:t>
            </a:r>
            <a:r>
              <a:rPr lang="de-DE" dirty="0" err="1" smtClean="0"/>
              <a:t>categorise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types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(1974, </a:t>
            </a:r>
            <a:r>
              <a:rPr lang="de-DE" dirty="0" err="1" smtClean="0"/>
              <a:t>see</a:t>
            </a:r>
            <a:r>
              <a:rPr lang="de-DE" dirty="0" smtClean="0"/>
              <a:t> also Duncan </a:t>
            </a:r>
            <a:r>
              <a:rPr lang="de-DE" dirty="0" err="1" smtClean="0"/>
              <a:t>and</a:t>
            </a:r>
            <a:r>
              <a:rPr lang="de-DE" dirty="0" smtClean="0"/>
              <a:t> Fiske, 1977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categorisation</a:t>
            </a:r>
            <a:r>
              <a:rPr lang="de-DE" dirty="0" smtClean="0"/>
              <a:t> </a:t>
            </a:r>
            <a:r>
              <a:rPr lang="de-DE" dirty="0" err="1" smtClean="0"/>
              <a:t>scheme</a:t>
            </a:r>
            <a:r>
              <a:rPr lang="de-DE" dirty="0" smtClean="0"/>
              <a:t>): </a:t>
            </a:r>
          </a:p>
          <a:p>
            <a:pPr>
              <a:defRPr/>
            </a:pPr>
            <a:r>
              <a:rPr lang="de-DE" dirty="0" err="1" smtClean="0"/>
              <a:t>Readily</a:t>
            </a:r>
            <a:r>
              <a:rPr lang="de-DE" dirty="0" smtClean="0"/>
              <a:t> </a:t>
            </a:r>
            <a:r>
              <a:rPr lang="de-DE" dirty="0" err="1" smtClean="0"/>
              <a:t>identified</a:t>
            </a:r>
            <a:r>
              <a:rPr lang="de-DE" dirty="0" smtClean="0"/>
              <a:t>, </a:t>
            </a:r>
            <a:r>
              <a:rPr lang="de-DE" dirty="0" err="1" smtClean="0"/>
              <a:t>verbalised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yeah</a:t>
            </a:r>
            <a:r>
              <a:rPr lang="de-DE" dirty="0" smtClean="0"/>
              <a:t>, </a:t>
            </a:r>
            <a:r>
              <a:rPr lang="de-DE" dirty="0" err="1" smtClean="0"/>
              <a:t>right</a:t>
            </a:r>
            <a:r>
              <a:rPr lang="de-DE" dirty="0" smtClean="0"/>
              <a:t>, mmm </a:t>
            </a:r>
          </a:p>
          <a:p>
            <a:pPr>
              <a:defRPr/>
            </a:pPr>
            <a:r>
              <a:rPr lang="de-DE" dirty="0" err="1" smtClean="0"/>
              <a:t>Sentence</a:t>
            </a:r>
            <a:r>
              <a:rPr lang="de-DE" dirty="0" smtClean="0"/>
              <a:t> </a:t>
            </a:r>
            <a:r>
              <a:rPr lang="de-DE" dirty="0" err="1" smtClean="0"/>
              <a:t>completions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clarification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smtClean="0"/>
              <a:t>Brief </a:t>
            </a:r>
            <a:r>
              <a:rPr lang="de-DE" dirty="0" err="1" smtClean="0"/>
              <a:t>restatements</a:t>
            </a:r>
            <a:r>
              <a:rPr lang="de-DE" dirty="0" smtClean="0"/>
              <a:t> </a:t>
            </a:r>
          </a:p>
          <a:p>
            <a:pPr>
              <a:defRPr/>
            </a:pPr>
            <a:r>
              <a:rPr lang="de-DE" dirty="0" smtClean="0"/>
              <a:t>Head </a:t>
            </a:r>
            <a:r>
              <a:rPr lang="de-DE" dirty="0" err="1" smtClean="0"/>
              <a:t>Nods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shakes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4557E-0814-6A42-B6D3-4F0AC7595F0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6"/>
          <p:cNvSpPr/>
          <p:nvPr userDrawn="1"/>
        </p:nvSpPr>
        <p:spPr>
          <a:xfrm>
            <a:off x="0" y="4076700"/>
            <a:ext cx="9144000" cy="1584325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3170-2E1C-AC4C-9C0E-B8B02C451955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BB41-9A8C-184B-97B8-9C7C499F8B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Bild 10" descr="HPSL-Logo-rot_trans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15" y="4509120"/>
            <a:ext cx="1101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CB615-6321-B647-B977-EB1726FAB6F1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CCFF-51A5-4C4F-892C-1A7466DBDBD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3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63774-DFB1-9E4D-9BD3-3CDCDE1CAF89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4BCE0-4BBC-AC48-AB81-587AEC37FA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93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8"/>
          <p:cNvSpPr txBox="1">
            <a:spLocks/>
          </p:cNvSpPr>
          <p:nvPr userDrawn="1"/>
        </p:nvSpPr>
        <p:spPr bwMode="auto">
          <a:xfrm>
            <a:off x="1979613" y="6376988"/>
            <a:ext cx="4040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de-DE" sz="1200" dirty="0" smtClean="0">
                <a:solidFill>
                  <a:srgbClr val="C00000"/>
                </a:solidFill>
              </a:rPr>
              <a:t>Hermann Paul School </a:t>
            </a:r>
            <a:r>
              <a:rPr lang="de-DE" sz="1200" dirty="0" err="1" smtClean="0">
                <a:solidFill>
                  <a:srgbClr val="C00000"/>
                </a:solidFill>
              </a:rPr>
              <a:t>of</a:t>
            </a:r>
            <a:r>
              <a:rPr lang="de-DE" sz="1200" dirty="0" smtClean="0">
                <a:solidFill>
                  <a:srgbClr val="C00000"/>
                </a:solidFill>
              </a:rPr>
              <a:t> </a:t>
            </a:r>
            <a:r>
              <a:rPr lang="de-DE" sz="1200" dirty="0" err="1" smtClean="0">
                <a:solidFill>
                  <a:srgbClr val="C00000"/>
                </a:solidFill>
              </a:rPr>
              <a:t>Linguistics</a:t>
            </a:r>
            <a:r>
              <a:rPr lang="de-DE" sz="1200" dirty="0" smtClean="0">
                <a:solidFill>
                  <a:srgbClr val="C00000"/>
                </a:solidFill>
              </a:rPr>
              <a:t> Basel – Freiburg (i.Br.)</a:t>
            </a:r>
          </a:p>
        </p:txBody>
      </p:sp>
      <p:pic>
        <p:nvPicPr>
          <p:cNvPr id="5" name="Grafik 9" descr="Uni-Basel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66700"/>
            <a:ext cx="6731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0" descr="Uni_Logo-Grundversion_E1_A5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82575"/>
            <a:ext cx="7524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 userDrawn="1"/>
        </p:nvSpPr>
        <p:spPr>
          <a:xfrm rot="5400000">
            <a:off x="3455987" y="3746500"/>
            <a:ext cx="9144001" cy="1584325"/>
          </a:xfrm>
          <a:prstGeom prst="rect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684076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684076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011863" y="6356350"/>
            <a:ext cx="2160587" cy="3127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F6CDF8A-E48A-1343-97E3-A8AE5193482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" name="Bild 10" descr="HPSL-Logo-rot_trans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15" y="4509120"/>
            <a:ext cx="1101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5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4D8D9-03B1-3343-8BFA-C5C9E8744B87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3439-0A22-9F40-98FA-C264AADFB3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74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0E46-6EAC-D149-BF86-AED3DB6A4963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1A52-A5E9-E64E-A8FE-700E1A51F8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3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877B-A191-FA4A-916F-CD79384A314F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581E-7A71-7043-B6F1-7D72B4E381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03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B02B-1C72-564B-88EA-045BB46C8F86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899A3-21A6-E546-B5C8-93A478E0570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87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2DA0-B304-474F-9A93-B6F7999B24D0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2E56-B4C2-F544-AEDB-DD01DDCAE90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45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18899-4435-0445-AADF-B85BEA1F1B89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EE335-CFCB-A34C-88EE-80A6D7DF59B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04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CC38-0594-C042-873F-B6983ED5099E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50F1-E42D-0944-B44B-6183CE1E848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115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8A78CB-EAC0-A645-B631-B4BB429BCC75}" type="datetime1">
              <a:rPr lang="de-DE"/>
              <a:pPr>
                <a:defRPr/>
              </a:pPr>
              <a:t>25.11.13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E6905F-1159-F44A-900F-2804083BAA9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audio" Target="../media/audio1.bin"/><Relationship Id="rId12" Type="http://schemas.openxmlformats.org/officeDocument/2006/relationships/audio" Target="../media/audio2.bin"/><Relationship Id="rId13" Type="http://schemas.openxmlformats.org/officeDocument/2006/relationships/audio" Target="../media/audio3.bin"/><Relationship Id="rId14" Type="http://schemas.openxmlformats.org/officeDocument/2006/relationships/audio" Target="../media/audio4.bin"/><Relationship Id="rId15" Type="http://schemas.openxmlformats.org/officeDocument/2006/relationships/image" Target="../media/image6.png"/><Relationship Id="rId1" Type="http://schemas.microsoft.com/office/2007/relationships/media" Target="../media/media2.wav"/><Relationship Id="rId2" Type="http://schemas.openxmlformats.org/officeDocument/2006/relationships/audio" Target="../media/media2.wav"/><Relationship Id="rId3" Type="http://schemas.microsoft.com/office/2007/relationships/media" Target="../media/media3.wav"/><Relationship Id="rId4" Type="http://schemas.openxmlformats.org/officeDocument/2006/relationships/audio" Target="../media/media3.wav"/><Relationship Id="rId5" Type="http://schemas.microsoft.com/office/2007/relationships/media" Target="../media/media4.wav"/><Relationship Id="rId6" Type="http://schemas.openxmlformats.org/officeDocument/2006/relationships/audio" Target="../media/media4.wav"/><Relationship Id="rId7" Type="http://schemas.microsoft.com/office/2007/relationships/media" Target="../media/media5.wav"/><Relationship Id="rId8" Type="http://schemas.openxmlformats.org/officeDocument/2006/relationships/audio" Target="../media/media5.wav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rafik 9" descr="Uni-Bas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438150"/>
            <a:ext cx="1884362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Grafik 10" descr="Uni_Logo-Grundversion_E1_A5_CMY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22653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feld 11"/>
          <p:cNvSpPr txBox="1">
            <a:spLocks noChangeArrowheads="1"/>
          </p:cNvSpPr>
          <p:nvPr/>
        </p:nvSpPr>
        <p:spPr bwMode="auto">
          <a:xfrm>
            <a:off x="323850" y="3578225"/>
            <a:ext cx="720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/>
              <a:t>Philipp Dankel (Basel), Cynthia </a:t>
            </a:r>
            <a:r>
              <a:rPr lang="de-DE" sz="1800" dirty="0" err="1"/>
              <a:t>Dermarkar</a:t>
            </a:r>
            <a:r>
              <a:rPr lang="de-DE" sz="1800" dirty="0"/>
              <a:t> und Elke Schumann (Freiburg)</a:t>
            </a:r>
            <a:endParaRPr lang="de-DE" sz="1600" dirty="0"/>
          </a:p>
          <a:p>
            <a:pPr eaLnBrk="1" hangingPunct="1"/>
            <a:endParaRPr lang="de-DE" sz="2000" dirty="0"/>
          </a:p>
          <a:p>
            <a:pPr eaLnBrk="1" hangingPunct="1"/>
            <a:r>
              <a:rPr lang="de-CH" sz="3600" dirty="0">
                <a:cs typeface="Calibri" charset="0"/>
              </a:rPr>
              <a:t>Hören, lesen, analysieren </a:t>
            </a:r>
          </a:p>
          <a:p>
            <a:pPr eaLnBrk="1" hangingPunct="1"/>
            <a:endParaRPr lang="de-DE" sz="2200" dirty="0"/>
          </a:p>
          <a:p>
            <a:pPr eaLnBrk="1" hangingPunct="1"/>
            <a:r>
              <a:rPr lang="de-DE" dirty="0"/>
              <a:t>Ein Lernkorpus für angehende </a:t>
            </a:r>
            <a:r>
              <a:rPr lang="de-DE" dirty="0" err="1" smtClean="0"/>
              <a:t>LinguistenInnen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Beispiel „Chemielehrerin“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4AF353-9C48-EC4C-A8BB-A6CCA83629C0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1747" name="Rechteck 6"/>
          <p:cNvSpPr>
            <a:spLocks noChangeArrowheads="1"/>
          </p:cNvSpPr>
          <p:nvPr/>
        </p:nvSpPr>
        <p:spPr bwMode="auto">
          <a:xfrm>
            <a:off x="323850" y="1557338"/>
            <a:ext cx="7127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/>
              <a:t>Eine ehemalige Chemielehrerin erzählt:</a:t>
            </a:r>
          </a:p>
          <a:p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01 B:  ich HAB zum </a:t>
            </a:r>
            <a:r>
              <a:rPr lang="de-DE" sz="1600" dirty="0" err="1">
                <a:latin typeface="Courier New" charset="0"/>
                <a:cs typeface="Courier New" charset="0"/>
              </a:rPr>
              <a:t>schluss</a:t>
            </a:r>
            <a:r>
              <a:rPr lang="de-DE" sz="1600" dirty="0">
                <a:latin typeface="Courier New" charset="0"/>
                <a:cs typeface="Courier New" charset="0"/>
              </a:rPr>
              <a:t> (0.4)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02     in der </a:t>
            </a:r>
            <a:r>
              <a:rPr lang="de-DE" sz="1600" dirty="0" err="1">
                <a:latin typeface="Courier New" charset="0"/>
                <a:cs typeface="Courier New" charset="0"/>
              </a:rPr>
              <a:t>MIttelschule</a:t>
            </a:r>
            <a:r>
              <a:rPr lang="de-DE" sz="1600" dirty="0">
                <a:latin typeface="Courier New" charset="0"/>
                <a:cs typeface="Courier New" charset="0"/>
              </a:rPr>
              <a:t> gearbeitet- (0.5)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03     </a:t>
            </a:r>
            <a:r>
              <a:rPr lang="de-DE" sz="1600" dirty="0" err="1">
                <a:latin typeface="Courier New" charset="0"/>
                <a:cs typeface="Courier New" charset="0"/>
              </a:rPr>
              <a:t>un</a:t>
            </a:r>
            <a:r>
              <a:rPr lang="de-DE" sz="1600" dirty="0">
                <a:latin typeface="Courier New" charset="0"/>
                <a:cs typeface="Courier New" charset="0"/>
              </a:rPr>
              <a:t> HAB dann </a:t>
            </a:r>
            <a:r>
              <a:rPr lang="de-DE" sz="1600" dirty="0" err="1">
                <a:latin typeface="Courier New" charset="0"/>
                <a:cs typeface="Courier New" charset="0"/>
              </a:rPr>
              <a:t>sogAr</a:t>
            </a:r>
            <a:r>
              <a:rPr lang="de-DE" sz="1600" dirty="0">
                <a:latin typeface="Courier New" charset="0"/>
                <a:cs typeface="Courier New" charset="0"/>
              </a:rPr>
              <a:t>- (0.6)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04     </a:t>
            </a:r>
            <a:r>
              <a:rPr lang="de-DE" sz="1600" dirty="0" err="1">
                <a:latin typeface="Courier New" charset="0"/>
                <a:cs typeface="Courier New" charset="0"/>
              </a:rPr>
              <a:t>m_mit</a:t>
            </a:r>
            <a:r>
              <a:rPr lang="de-DE" sz="1600" dirty="0">
                <a:latin typeface="Courier New" charset="0"/>
                <a:cs typeface="Courier New" charset="0"/>
              </a:rPr>
              <a:t> der </a:t>
            </a:r>
            <a:r>
              <a:rPr lang="de-DE" sz="1600" dirty="0" err="1">
                <a:latin typeface="Courier New" charset="0"/>
                <a:cs typeface="Courier New" charset="0"/>
              </a:rPr>
              <a:t>gAnzen</a:t>
            </a:r>
            <a:r>
              <a:rPr lang="de-DE" sz="1600" dirty="0">
                <a:latin typeface="Courier New" charset="0"/>
                <a:cs typeface="Courier New" charset="0"/>
              </a:rPr>
              <a:t> </a:t>
            </a:r>
            <a:r>
              <a:rPr lang="de-DE" sz="1600" dirty="0" err="1">
                <a:latin typeface="Courier New" charset="0"/>
                <a:cs typeface="Courier New" charset="0"/>
              </a:rPr>
              <a:t>KLASse</a:t>
            </a:r>
            <a:r>
              <a:rPr lang="de-DE" sz="1600" dirty="0">
                <a:latin typeface="Courier New" charset="0"/>
                <a:cs typeface="Courier New" charset="0"/>
              </a:rPr>
              <a:t> versuche gemacht; (0.3)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05     (0.3)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06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jA</a:t>
            </a:r>
            <a:r>
              <a:rPr lang="de-DE" sz="1600" b="1" dirty="0">
                <a:latin typeface="Courier New" charset="0"/>
                <a:cs typeface="Courier New" charset="0"/>
              </a:rPr>
              <a:t>_[a]-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07 B:     [a]</a:t>
            </a:r>
            <a:r>
              <a:rPr lang="de-DE" sz="1600" dirty="0" err="1">
                <a:latin typeface="Courier New" charset="0"/>
                <a:cs typeface="Courier New" charset="0"/>
              </a:rPr>
              <a:t>ber</a:t>
            </a:r>
            <a:r>
              <a:rPr lang="de-DE" sz="1600" dirty="0">
                <a:latin typeface="Courier New" charset="0"/>
                <a:cs typeface="Courier New" charset="0"/>
              </a:rPr>
              <a:t> das war </a:t>
            </a:r>
            <a:r>
              <a:rPr lang="de-DE" sz="1600" dirty="0" err="1">
                <a:latin typeface="Courier New" charset="0"/>
                <a:cs typeface="Courier New" charset="0"/>
              </a:rPr>
              <a:t>AUFwändig</a:t>
            </a:r>
            <a:r>
              <a:rPr lang="de-DE" sz="1600" dirty="0">
                <a:latin typeface="Courier New" charset="0"/>
                <a:cs typeface="Courier New" charset="0"/>
              </a:rPr>
              <a:t>;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08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hm_hm</a:t>
            </a:r>
            <a:r>
              <a:rPr lang="de-DE" sz="1600" b="1" dirty="0">
                <a:latin typeface="Courier New" charset="0"/>
                <a:cs typeface="Courier New" charset="0"/>
              </a:rPr>
              <a:t>;</a:t>
            </a:r>
            <a:r>
              <a:rPr lang="de-DE" sz="1600" dirty="0">
                <a:latin typeface="Courier New" charset="0"/>
                <a:cs typeface="Courier New" charset="0"/>
              </a:rPr>
              <a:t> (0.2) ((</a:t>
            </a:r>
            <a:r>
              <a:rPr lang="de-DE" sz="1600" dirty="0" err="1">
                <a:latin typeface="Courier New" charset="0"/>
                <a:cs typeface="Courier New" charset="0"/>
              </a:rPr>
              <a:t>click</a:t>
            </a:r>
            <a:r>
              <a:rPr lang="de-DE" sz="1600" dirty="0">
                <a:latin typeface="Courier New" charset="0"/>
                <a:cs typeface="Courier New" charset="0"/>
              </a:rPr>
              <a:t>)) (0.4)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09     </a:t>
            </a:r>
            <a:r>
              <a:rPr lang="de-DE" sz="1600" b="1" dirty="0" err="1">
                <a:latin typeface="Courier New" charset="0"/>
                <a:cs typeface="Courier New" charset="0"/>
              </a:rPr>
              <a:t>s_GLAUB</a:t>
            </a:r>
            <a:r>
              <a:rPr lang="de-DE" sz="1600" b="1" dirty="0">
                <a:latin typeface="Courier New" charset="0"/>
                <a:cs typeface="Courier New" charset="0"/>
              </a:rPr>
              <a:t>_[ich].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10 B:          [</a:t>
            </a:r>
            <a:r>
              <a:rPr lang="de-DE" sz="1600" dirty="0" err="1">
                <a:latin typeface="Courier New" charset="0"/>
                <a:cs typeface="Courier New" charset="0"/>
              </a:rPr>
              <a:t>dAs</a:t>
            </a:r>
            <a:r>
              <a:rPr lang="de-DE" sz="1600" dirty="0">
                <a:latin typeface="Courier New" charset="0"/>
                <a:cs typeface="Courier New" charset="0"/>
              </a:rPr>
              <a:t>] war &lt;&lt;lachend&gt; </a:t>
            </a:r>
            <a:r>
              <a:rPr lang="de-DE" sz="1600" dirty="0" err="1">
                <a:latin typeface="Courier New" charset="0"/>
                <a:cs typeface="Courier New" charset="0"/>
              </a:rPr>
              <a:t>verdAmmt</a:t>
            </a:r>
            <a:r>
              <a:rPr lang="de-DE" sz="1600" dirty="0">
                <a:latin typeface="Courier New" charset="0"/>
                <a:cs typeface="Courier New" charset="0"/>
              </a:rPr>
              <a:t> </a:t>
            </a:r>
            <a:r>
              <a:rPr lang="de-DE" sz="1600" dirty="0" err="1">
                <a:latin typeface="Courier New" charset="0"/>
                <a:cs typeface="Courier New" charset="0"/>
              </a:rPr>
              <a:t>AUFwändig</a:t>
            </a:r>
            <a:r>
              <a:rPr lang="de-DE" sz="1600" dirty="0">
                <a:latin typeface="Courier New" charset="0"/>
                <a:cs typeface="Courier New" charset="0"/>
              </a:rPr>
              <a:t>;&gt;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11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JA_a</a:t>
            </a:r>
            <a:r>
              <a:rPr lang="de-DE" sz="1600" b="1" dirty="0">
                <a:latin typeface="Courier New" charset="0"/>
                <a:cs typeface="Courier New" charset="0"/>
              </a:rPr>
              <a:t>,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12     (0.5)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13 B:  denn die </a:t>
            </a:r>
            <a:r>
              <a:rPr lang="de-DE" sz="1600" dirty="0" err="1">
                <a:latin typeface="Courier New" charset="0"/>
                <a:cs typeface="Courier New" charset="0"/>
              </a:rPr>
              <a:t>klAssen</a:t>
            </a:r>
            <a:r>
              <a:rPr lang="de-DE" sz="1600" dirty="0">
                <a:latin typeface="Courier New" charset="0"/>
                <a:cs typeface="Courier New" charset="0"/>
              </a:rPr>
              <a:t> warn ja Über </a:t>
            </a:r>
            <a:r>
              <a:rPr lang="de-DE" sz="1600" dirty="0" err="1">
                <a:latin typeface="Courier New" charset="0"/>
                <a:cs typeface="Courier New" charset="0"/>
              </a:rPr>
              <a:t>ZWANzig</a:t>
            </a:r>
            <a:r>
              <a:rPr lang="de-DE" sz="1600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de-DE" dirty="0"/>
              <a:t> </a:t>
            </a: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722813" y="3429000"/>
            <a:ext cx="2403475" cy="338138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 b="1">
                <a:solidFill>
                  <a:srgbClr val="002060"/>
                </a:solidFill>
              </a:rPr>
              <a:t>Zuhören, Aufmerksamkeit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716463" y="3922713"/>
            <a:ext cx="2403475" cy="338137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rgbClr val="002060"/>
                </a:solidFill>
              </a:rPr>
              <a:t>Zuhören, Aufmerksamkeit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16463" y="4941888"/>
            <a:ext cx="1117600" cy="338137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Bewertung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722813" y="4324350"/>
            <a:ext cx="1119187" cy="338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Bewertung</a:t>
            </a:r>
          </a:p>
        </p:txBody>
      </p:sp>
      <p:pic>
        <p:nvPicPr>
          <p:cNvPr id="3" name="H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504" y="4887192"/>
            <a:ext cx="270000" cy="270000"/>
          </a:xfrm>
          <a:prstGeom prst="rect">
            <a:avLst/>
          </a:prstGeom>
        </p:spPr>
      </p:pic>
      <p:pic>
        <p:nvPicPr>
          <p:cNvPr id="5" name="H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504" y="4149080"/>
            <a:ext cx="270000" cy="270000"/>
          </a:xfrm>
          <a:prstGeom prst="rect">
            <a:avLst/>
          </a:prstGeom>
        </p:spPr>
      </p:pic>
      <p:pic>
        <p:nvPicPr>
          <p:cNvPr id="6" name="H3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504" y="4437112"/>
            <a:ext cx="270000" cy="270000"/>
          </a:xfrm>
          <a:prstGeom prst="rect">
            <a:avLst/>
          </a:prstGeom>
        </p:spPr>
      </p:pic>
      <p:pic>
        <p:nvPicPr>
          <p:cNvPr id="7" name="H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7504" y="3645024"/>
            <a:ext cx="270000" cy="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H1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6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H2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7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H3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27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H4.mp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1655762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 startAt="2"/>
              <a:defRPr/>
            </a:pPr>
            <a:r>
              <a:rPr lang="de-DE" sz="2800" dirty="0" smtClean="0">
                <a:latin typeface="Calibri" charset="0"/>
              </a:rPr>
              <a:t>Vergleichen Sie den Gebrauch von </a:t>
            </a:r>
            <a:r>
              <a:rPr lang="de-DE" sz="2800" i="1" dirty="0" err="1" smtClean="0">
                <a:latin typeface="Calibri" charset="0"/>
              </a:rPr>
              <a:t>repair</a:t>
            </a:r>
            <a:r>
              <a:rPr lang="de-DE" sz="2800" i="1" dirty="0" smtClean="0">
                <a:latin typeface="Calibri" charset="0"/>
              </a:rPr>
              <a:t> </a:t>
            </a:r>
            <a:r>
              <a:rPr lang="de-DE" sz="2800" i="1" dirty="0" err="1" smtClean="0">
                <a:latin typeface="Calibri" charset="0"/>
              </a:rPr>
              <a:t>initiators</a:t>
            </a:r>
            <a:r>
              <a:rPr lang="de-DE" sz="2800" dirty="0" smtClean="0">
                <a:latin typeface="Calibri" charset="0"/>
              </a:rPr>
              <a:t> im Deutschen, im Französischen und im Spanischen.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800" dirty="0">
              <a:latin typeface="Calibri" charset="0"/>
            </a:endParaRPr>
          </a:p>
        </p:txBody>
      </p:sp>
      <p:sp>
        <p:nvSpPr>
          <p:cNvPr id="33794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Beispiel 2: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5220BD-E79D-9647-B25B-4B391690687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850" y="2492375"/>
            <a:ext cx="6840538" cy="2246313"/>
          </a:xfrm>
          <a:prstGeom prst="rect">
            <a:avLst/>
          </a:prstGeom>
          <a:ln w="19050" cmpd="sng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ourier New"/>
                <a:cs typeface="Courier New"/>
              </a:rPr>
              <a:t>3   E:   und [ICH hab/]	</a:t>
            </a:r>
          </a:p>
          <a:p>
            <a:pPr>
              <a:defRPr/>
            </a:pPr>
            <a:r>
              <a:rPr lang="de-DE" sz="1400" dirty="0">
                <a:latin typeface="Courier New"/>
                <a:cs typeface="Courier New"/>
              </a:rPr>
              <a:t>4        und (.) ich hab fast (.) und ich	</a:t>
            </a:r>
          </a:p>
          <a:p>
            <a:pPr>
              <a:defRPr/>
            </a:pPr>
            <a:r>
              <a:rPr lang="de-DE" sz="1400" dirty="0">
                <a:latin typeface="Courier New"/>
                <a:cs typeface="Courier New"/>
              </a:rPr>
              <a:t>5        ich hab </a:t>
            </a:r>
            <a:r>
              <a:rPr lang="de-DE" sz="1400" dirty="0" err="1">
                <a:latin typeface="Courier New"/>
                <a:cs typeface="Courier New"/>
              </a:rPr>
              <a:t>IMmer</a:t>
            </a:r>
            <a:r>
              <a:rPr lang="de-DE" sz="1400" dirty="0">
                <a:latin typeface="Courier New"/>
                <a:cs typeface="Courier New"/>
              </a:rPr>
              <a:t> gewonnen und die </a:t>
            </a:r>
            <a:r>
              <a:rPr lang="de-DE" sz="1400" dirty="0" err="1">
                <a:latin typeface="Courier New"/>
                <a:cs typeface="Courier New"/>
              </a:rPr>
              <a:t>mama</a:t>
            </a:r>
            <a:r>
              <a:rPr lang="de-DE" sz="1400" dirty="0">
                <a:latin typeface="Courier New"/>
                <a:cs typeface="Courier New"/>
              </a:rPr>
              <a:t> hat NUR </a:t>
            </a:r>
            <a:r>
              <a:rPr lang="de-DE" sz="1400" dirty="0" err="1">
                <a:latin typeface="Courier New"/>
                <a:cs typeface="Courier New"/>
              </a:rPr>
              <a:t>verlo:ren</a:t>
            </a:r>
            <a:endParaRPr lang="de-DE" sz="1400" dirty="0">
              <a:latin typeface="Courier New"/>
              <a:cs typeface="Courier New"/>
            </a:endParaRPr>
          </a:p>
          <a:p>
            <a:pPr>
              <a:defRPr/>
            </a:pPr>
            <a:r>
              <a:rPr lang="en-US" sz="1400" dirty="0">
                <a:latin typeface="Courier New"/>
                <a:cs typeface="Courier New"/>
              </a:rPr>
              <a:t>6        (0.4)	</a:t>
            </a:r>
          </a:p>
          <a:p>
            <a:pPr marL="342900" indent="-342900">
              <a:buFontTx/>
              <a:buAutoNum type="arabicPlain" startAt="7"/>
              <a:defRPr/>
            </a:pPr>
            <a:r>
              <a:rPr lang="en-US" sz="1400" b="1" dirty="0">
                <a:latin typeface="Courier New"/>
                <a:cs typeface="Courier New"/>
              </a:rPr>
              <a:t>F:    [</a:t>
            </a:r>
            <a:r>
              <a:rPr lang="en-US" sz="1400" b="1" dirty="0" err="1">
                <a:latin typeface="Courier New"/>
                <a:cs typeface="Courier New"/>
              </a:rPr>
              <a:t>mh</a:t>
            </a:r>
            <a:r>
              <a:rPr lang="en-US" sz="1400" b="1" dirty="0">
                <a:latin typeface="Courier New"/>
                <a:cs typeface="Courier New"/>
              </a:rPr>
              <a:t>:    ]</a:t>
            </a:r>
          </a:p>
          <a:p>
            <a:pPr marL="342900" indent="-342900">
              <a:buFontTx/>
              <a:buAutoNum type="arabicPlain" startAt="7"/>
              <a:defRPr/>
            </a:pPr>
            <a:r>
              <a:rPr lang="en-US" sz="1400" b="1" dirty="0">
                <a:latin typeface="Courier New"/>
                <a:cs typeface="Courier New"/>
              </a:rPr>
              <a:t>H:    [(</a:t>
            </a:r>
            <a:r>
              <a:rPr lang="en-US" sz="1400" b="1" dirty="0" err="1">
                <a:latin typeface="Courier New"/>
                <a:cs typeface="Courier New"/>
              </a:rPr>
              <a:t>echt</a:t>
            </a:r>
            <a:r>
              <a:rPr lang="en-US" sz="1400" b="1" dirty="0">
                <a:latin typeface="Courier New"/>
                <a:cs typeface="Courier New"/>
              </a:rPr>
              <a:t>/)]</a:t>
            </a:r>
          </a:p>
          <a:p>
            <a:pPr marL="342900" indent="-342900">
              <a:buFontTx/>
              <a:buAutoNum type="arabicPlain" startAt="7"/>
              <a:defRPr/>
            </a:pPr>
            <a:r>
              <a:rPr lang="de-DE" sz="1400" dirty="0">
                <a:latin typeface="Courier New"/>
                <a:cs typeface="Courier New"/>
              </a:rPr>
              <a:t>      (0.8)</a:t>
            </a:r>
          </a:p>
          <a:p>
            <a:pPr marL="342900" indent="-342900">
              <a:buFontTx/>
              <a:buAutoNum type="arabicPlain" startAt="7"/>
              <a:defRPr/>
            </a:pPr>
            <a:r>
              <a:rPr lang="de-DE" sz="1400" dirty="0">
                <a:latin typeface="Courier New"/>
                <a:cs typeface="Courier New"/>
              </a:rPr>
              <a:t>E:    </a:t>
            </a:r>
            <a:r>
              <a:rPr lang="de-DE" sz="1400" dirty="0" err="1">
                <a:latin typeface="Courier New"/>
                <a:cs typeface="Courier New"/>
              </a:rPr>
              <a:t>jA</a:t>
            </a:r>
            <a:endParaRPr lang="de-DE" sz="1400" dirty="0">
              <a:latin typeface="Courier New"/>
              <a:cs typeface="Courier New"/>
            </a:endParaRPr>
          </a:p>
          <a:p>
            <a:pPr marL="342900" indent="-342900">
              <a:buFontTx/>
              <a:buAutoNum type="arabicPlain" startAt="7"/>
              <a:defRPr/>
            </a:pPr>
            <a:r>
              <a:rPr lang="de-DE" sz="1400" dirty="0">
                <a:latin typeface="Courier New"/>
                <a:cs typeface="Courier New"/>
              </a:rPr>
              <a:t>      (0.2)</a:t>
            </a:r>
          </a:p>
          <a:p>
            <a:pPr marL="342900" indent="-342900">
              <a:buFontTx/>
              <a:buAutoNum type="arabicPlain" startAt="7"/>
              <a:defRPr/>
            </a:pPr>
            <a:r>
              <a:rPr lang="de-DE" sz="1400" dirty="0">
                <a:latin typeface="Courier New"/>
                <a:cs typeface="Courier New"/>
              </a:rPr>
              <a:t>F:    </a:t>
            </a:r>
            <a:r>
              <a:rPr lang="de-DE" sz="1400" dirty="0" err="1">
                <a:latin typeface="Courier New"/>
                <a:cs typeface="Courier New"/>
              </a:rPr>
              <a:t>nei:n</a:t>
            </a:r>
            <a:r>
              <a:rPr lang="de-DE" sz="1400" dirty="0">
                <a:latin typeface="Courier New"/>
                <a:cs typeface="Courier New"/>
              </a:rPr>
              <a:t> </a:t>
            </a:r>
          </a:p>
        </p:txBody>
      </p:sp>
      <p:sp>
        <p:nvSpPr>
          <p:cNvPr id="35842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r>
              <a:rPr lang="de-DE">
                <a:latin typeface="Calibri" charset="0"/>
              </a:rPr>
              <a:t>Deutsch: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28E66-7312-B043-B1EB-2A274601FBD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3" name="audio_dankel_2825_3_1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28184" y="3789040"/>
            <a:ext cx="812800" cy="81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250825" y="2492375"/>
            <a:ext cx="6985000" cy="2247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1400" dirty="0">
                <a:latin typeface="Courier New"/>
                <a:cs typeface="Courier New"/>
              </a:rPr>
              <a:t>472 CHR: </a:t>
            </a:r>
            <a:r>
              <a:rPr lang="pt-BR" sz="1400" dirty="0" err="1">
                <a:latin typeface="Courier New"/>
                <a:cs typeface="Courier New"/>
              </a:rPr>
              <a:t>ouais</a:t>
            </a:r>
            <a:r>
              <a:rPr lang="pt-BR" sz="1400" dirty="0">
                <a:latin typeface="Courier New"/>
                <a:cs typeface="Courier New"/>
              </a:rPr>
              <a:t> //	</a:t>
            </a:r>
          </a:p>
          <a:p>
            <a:pPr>
              <a:defRPr/>
            </a:pPr>
            <a:r>
              <a:rPr lang="pt-BR" sz="1400" dirty="0">
                <a:latin typeface="Courier New"/>
                <a:cs typeface="Courier New"/>
              </a:rPr>
              <a:t>473 DEL: et </a:t>
            </a:r>
            <a:r>
              <a:rPr lang="pt-BR" sz="1400" dirty="0" err="1">
                <a:latin typeface="Courier New"/>
                <a:cs typeface="Courier New"/>
              </a:rPr>
              <a:t>elle</a:t>
            </a:r>
            <a:r>
              <a:rPr lang="pt-BR" sz="1400" dirty="0">
                <a:latin typeface="Courier New"/>
                <a:cs typeface="Courier New"/>
              </a:rPr>
              <a:t> est </a:t>
            </a:r>
            <a:r>
              <a:rPr lang="pt-BR" sz="1400" dirty="0" err="1">
                <a:latin typeface="Courier New"/>
                <a:cs typeface="Courier New"/>
              </a:rPr>
              <a:t>passée</a:t>
            </a:r>
            <a:r>
              <a:rPr lang="pt-BR" sz="1400" dirty="0">
                <a:latin typeface="Courier New"/>
                <a:cs typeface="Courier New"/>
              </a:rPr>
              <a:t> </a:t>
            </a:r>
            <a:r>
              <a:rPr lang="pt-BR" sz="1400" dirty="0" err="1">
                <a:latin typeface="Courier New"/>
                <a:cs typeface="Courier New"/>
              </a:rPr>
              <a:t>sur</a:t>
            </a:r>
            <a:r>
              <a:rPr lang="pt-BR" sz="1400" dirty="0">
                <a:latin typeface="Courier New"/>
                <a:cs typeface="Courier New"/>
              </a:rPr>
              <a:t> </a:t>
            </a:r>
            <a:r>
              <a:rPr lang="pt-BR" sz="1400" dirty="0" err="1">
                <a:latin typeface="Courier New"/>
                <a:cs typeface="Courier New"/>
              </a:rPr>
              <a:t>le</a:t>
            </a:r>
            <a:r>
              <a:rPr lang="pt-BR" sz="1400" dirty="0">
                <a:latin typeface="Courier New"/>
                <a:cs typeface="Courier New"/>
              </a:rPr>
              <a:t> </a:t>
            </a:r>
            <a:r>
              <a:rPr lang="pt-BR" sz="1400" dirty="0" err="1">
                <a:latin typeface="Courier New"/>
                <a:cs typeface="Courier New"/>
              </a:rPr>
              <a:t>marbre</a:t>
            </a:r>
            <a:r>
              <a:rPr lang="pt-BR" sz="1400" dirty="0">
                <a:latin typeface="Courier New"/>
                <a:cs typeface="Courier New"/>
              </a:rPr>
              <a:t> / #	</a:t>
            </a:r>
          </a:p>
          <a:p>
            <a:pPr>
              <a:defRPr/>
            </a:pPr>
            <a:r>
              <a:rPr lang="fr-FR" sz="1400" dirty="0">
                <a:latin typeface="Courier New"/>
                <a:cs typeface="Courier New"/>
              </a:rPr>
              <a:t>474      parce que	</a:t>
            </a:r>
          </a:p>
          <a:p>
            <a:pPr>
              <a:defRPr/>
            </a:pPr>
            <a:r>
              <a:rPr lang="fr-FR" sz="1400" dirty="0">
                <a:latin typeface="Courier New"/>
                <a:cs typeface="Courier New"/>
              </a:rPr>
              <a:t>475      &lt;cette voiture vraiment / elle est super /	</a:t>
            </a:r>
            <a:endParaRPr lang="de-DE" sz="1400" dirty="0">
              <a:latin typeface="Courier New"/>
              <a:cs typeface="Courier New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476 EST: &lt;</a:t>
            </a:r>
            <a:r>
              <a:rPr lang="de-DE" sz="1400" dirty="0" err="1">
                <a:latin typeface="Courier New" charset="0"/>
                <a:cs typeface="Courier New" charset="0"/>
              </a:rPr>
              <a:t>attends</a:t>
            </a:r>
            <a:r>
              <a:rPr lang="de-DE" sz="1400" dirty="0">
                <a:latin typeface="Courier New" charset="0"/>
                <a:cs typeface="Courier New" charset="0"/>
              </a:rPr>
              <a:t> / </a:t>
            </a:r>
            <a:r>
              <a:rPr lang="de-DE" sz="1400" dirty="0" err="1">
                <a:latin typeface="Courier New" charset="0"/>
                <a:cs typeface="Courier New" charset="0"/>
              </a:rPr>
              <a:t>ça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veut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dire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quoi</a:t>
            </a:r>
            <a:r>
              <a:rPr lang="de-DE" sz="1400" dirty="0">
                <a:latin typeface="Courier New" charset="0"/>
                <a:cs typeface="Courier New" charset="0"/>
              </a:rPr>
              <a:t> / </a:t>
            </a:r>
            <a:r>
              <a:rPr lang="de-DE" sz="1400" dirty="0" err="1">
                <a:latin typeface="Courier New" charset="0"/>
                <a:cs typeface="Courier New" charset="0"/>
              </a:rPr>
              <a:t>passer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sur</a:t>
            </a:r>
            <a:r>
              <a:rPr lang="de-DE" sz="1400" dirty="0">
                <a:latin typeface="Courier New" charset="0"/>
                <a:cs typeface="Courier New" charset="0"/>
              </a:rPr>
              <a:t> le </a:t>
            </a:r>
            <a:r>
              <a:rPr lang="de-DE" sz="1400" dirty="0" err="1">
                <a:latin typeface="Courier New" charset="0"/>
                <a:cs typeface="Courier New" charset="0"/>
              </a:rPr>
              <a:t>marbre</a:t>
            </a:r>
            <a:r>
              <a:rPr lang="de-DE" sz="1400" dirty="0">
                <a:latin typeface="Courier New" charset="0"/>
                <a:cs typeface="Courier New" charset="0"/>
              </a:rPr>
              <a:t> ?&gt;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  <a:cs typeface="Courier New" charset="0"/>
              </a:rPr>
              <a:t>477 DEL: </a:t>
            </a:r>
            <a:r>
              <a:rPr lang="de-DE" sz="1400" b="1" dirty="0" err="1">
                <a:latin typeface="Courier New" charset="0"/>
                <a:cs typeface="Courier New" charset="0"/>
              </a:rPr>
              <a:t>hein</a:t>
            </a:r>
            <a:r>
              <a:rPr lang="de-DE" sz="1400" b="1" dirty="0">
                <a:latin typeface="Courier New" charset="0"/>
                <a:cs typeface="Courier New" charset="0"/>
              </a:rPr>
              <a:t> ?	</a:t>
            </a: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478 EST: </a:t>
            </a:r>
            <a:r>
              <a:rPr lang="de-DE" sz="1400" dirty="0" err="1">
                <a:latin typeface="Courier New" charset="0"/>
                <a:cs typeface="Courier New" charset="0"/>
              </a:rPr>
              <a:t>ça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veut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dire</a:t>
            </a:r>
            <a:r>
              <a:rPr lang="de-DE" sz="1400" dirty="0">
                <a:latin typeface="Courier New" charset="0"/>
                <a:cs typeface="Courier New" charset="0"/>
              </a:rPr>
              <a:t>	</a:t>
            </a:r>
          </a:p>
          <a:p>
            <a:pPr marL="342900" indent="-342900">
              <a:buFontTx/>
              <a:buAutoNum type="arabicPlain" startAt="479"/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      &lt;</a:t>
            </a:r>
            <a:r>
              <a:rPr lang="de-DE" sz="1400" dirty="0" err="1">
                <a:latin typeface="Courier New" charset="0"/>
                <a:cs typeface="Courier New" charset="0"/>
              </a:rPr>
              <a:t>quoi</a:t>
            </a:r>
            <a:r>
              <a:rPr lang="de-DE" sz="1400" dirty="0">
                <a:latin typeface="Courier New" charset="0"/>
                <a:cs typeface="Courier New" charset="0"/>
              </a:rPr>
              <a:t>&gt; ?	</a:t>
            </a:r>
          </a:p>
          <a:p>
            <a:pPr>
              <a:defRPr/>
            </a:pPr>
            <a:r>
              <a:rPr lang="fr-FR" sz="1400" dirty="0">
                <a:latin typeface="Courier New"/>
                <a:cs typeface="Courier New"/>
              </a:rPr>
              <a:t>480 DEL: &lt;ben il paraît&gt;	</a:t>
            </a:r>
          </a:p>
          <a:p>
            <a:pPr>
              <a:defRPr/>
            </a:pPr>
            <a:r>
              <a:rPr lang="fr-FR" sz="1400" dirty="0">
                <a:latin typeface="Courier New"/>
                <a:cs typeface="Courier New"/>
              </a:rPr>
              <a:t>481      que c' est hyper grave quand une voiture</a:t>
            </a:r>
            <a:r>
              <a:rPr lang="fr-FR" sz="1400" dirty="0"/>
              <a:t>	</a:t>
            </a:r>
            <a:endParaRPr lang="de-DE" sz="1400" dirty="0">
              <a:latin typeface="Courier New" charset="0"/>
              <a:cs typeface="Courier New" charset="0"/>
            </a:endParaRPr>
          </a:p>
        </p:txBody>
      </p:sp>
      <p:sp>
        <p:nvSpPr>
          <p:cNvPr id="36866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r>
              <a:rPr lang="de-DE">
                <a:latin typeface="Calibri" charset="0"/>
              </a:rPr>
              <a:t>Französisch: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77756-CBCF-A54E-BC9E-9A82136ADFBC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3" name="audio_dermarkar_2106_472_481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3861048"/>
            <a:ext cx="812800" cy="81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95288" y="3141663"/>
            <a:ext cx="6769100" cy="2462212"/>
          </a:xfrm>
          <a:prstGeom prst="rect">
            <a:avLst/>
          </a:prstGeom>
          <a:noFill/>
          <a:ln w="12700">
            <a:solidFill>
              <a:srgbClr val="EEA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102 A:   </a:t>
            </a:r>
            <a:r>
              <a:rPr lang="de-DE" sz="1400" dirty="0" err="1">
                <a:latin typeface="Courier New" charset="0"/>
                <a:cs typeface="Courier New" charset="0"/>
              </a:rPr>
              <a:t>así</a:t>
            </a:r>
            <a:endParaRPr lang="de-DE" sz="1400" dirty="0"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103      (---)	</a:t>
            </a: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104 C:   </a:t>
            </a:r>
            <a:r>
              <a:rPr lang="de-DE" sz="1400" dirty="0" err="1">
                <a:latin typeface="Courier New" charset="0"/>
                <a:cs typeface="Courier New" charset="0"/>
              </a:rPr>
              <a:t>cómo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lo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engañaron</a:t>
            </a:r>
            <a:r>
              <a:rPr lang="de-DE" sz="1400" dirty="0">
                <a:latin typeface="Courier New" charset="0"/>
                <a:cs typeface="Courier New" charset="0"/>
              </a:rPr>
              <a:t> a tu </a:t>
            </a:r>
            <a:r>
              <a:rPr lang="de-DE" sz="1400" dirty="0" err="1">
                <a:latin typeface="Courier New" charset="0"/>
                <a:cs typeface="Courier New" charset="0"/>
              </a:rPr>
              <a:t>papi</a:t>
            </a:r>
            <a:endParaRPr lang="de-DE" sz="1400" dirty="0">
              <a:latin typeface="Courier New" charset="0"/>
              <a:cs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105      c[</a:t>
            </a:r>
            <a:r>
              <a:rPr lang="de-DE" sz="1400" dirty="0" err="1">
                <a:latin typeface="Courier New" charset="0"/>
                <a:cs typeface="Courier New" charset="0"/>
              </a:rPr>
              <a:t>ómo</a:t>
            </a:r>
            <a:r>
              <a:rPr lang="de-DE" sz="1400" dirty="0">
                <a:latin typeface="Courier New" charset="0"/>
                <a:cs typeface="Courier New" charset="0"/>
              </a:rPr>
              <a:t>] </a:t>
            </a:r>
            <a:r>
              <a:rPr lang="de-DE" sz="1400" dirty="0" err="1">
                <a:latin typeface="Courier New" charset="0"/>
                <a:cs typeface="Courier New" charset="0"/>
              </a:rPr>
              <a:t>lo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engañaron</a:t>
            </a:r>
            <a:r>
              <a:rPr lang="de-DE" sz="1400" dirty="0">
                <a:latin typeface="Courier New" charset="0"/>
                <a:cs typeface="Courier New" charset="0"/>
              </a:rPr>
              <a:t> a tu </a:t>
            </a:r>
            <a:r>
              <a:rPr lang="de-DE" sz="1400" dirty="0" err="1">
                <a:latin typeface="Courier New" charset="0"/>
                <a:cs typeface="Courier New" charset="0"/>
              </a:rPr>
              <a:t>papá</a:t>
            </a:r>
            <a:r>
              <a:rPr lang="de-DE" sz="1400" dirty="0">
                <a:latin typeface="Courier New" charset="0"/>
                <a:cs typeface="Courier New" charset="0"/>
              </a:rPr>
              <a:t>,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  <a:cs typeface="Courier New" charset="0"/>
              </a:rPr>
              <a:t>106 A:   [eh/]	</a:t>
            </a: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107      </a:t>
            </a:r>
            <a:r>
              <a:rPr lang="de-DE" sz="1400" dirty="0" err="1">
                <a:latin typeface="Courier New" charset="0"/>
                <a:cs typeface="Courier New" charset="0"/>
              </a:rPr>
              <a:t>cómo</a:t>
            </a:r>
            <a:r>
              <a:rPr lang="de-DE" sz="1400" dirty="0">
                <a:latin typeface="Courier New" charset="0"/>
                <a:cs typeface="Courier New" charset="0"/>
              </a:rPr>
              <a:t>/ (.)	</a:t>
            </a: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108 C:   </a:t>
            </a:r>
            <a:r>
              <a:rPr lang="de-DE" sz="1400" dirty="0" err="1">
                <a:latin typeface="Courier New" charset="0"/>
                <a:cs typeface="Courier New" charset="0"/>
              </a:rPr>
              <a:t>cómo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lo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engañoron</a:t>
            </a:r>
            <a:r>
              <a:rPr lang="de-DE" sz="1400" dirty="0">
                <a:latin typeface="Courier New" charset="0"/>
                <a:cs typeface="Courier New" charset="0"/>
              </a:rPr>
              <a:t>/</a:t>
            </a:r>
          </a:p>
          <a:p>
            <a:pPr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109 A:   </a:t>
            </a:r>
            <a:r>
              <a:rPr lang="de-DE" sz="1400" dirty="0" err="1">
                <a:latin typeface="Courier New" charset="0"/>
                <a:cs typeface="Courier New" charset="0"/>
              </a:rPr>
              <a:t>su</a:t>
            </a:r>
            <a:r>
              <a:rPr lang="de-DE" sz="1400" dirty="0">
                <a:latin typeface="Courier New" charset="0"/>
                <a:cs typeface="Courier New" charset="0"/>
              </a:rPr>
              <a:t> </a:t>
            </a:r>
            <a:r>
              <a:rPr lang="de-DE" sz="1400" dirty="0" err="1">
                <a:latin typeface="Courier New" charset="0"/>
                <a:cs typeface="Courier New" charset="0"/>
              </a:rPr>
              <a:t>herMAna</a:t>
            </a:r>
            <a:endParaRPr lang="de-DE" sz="1400" dirty="0">
              <a:latin typeface="Courier New" charset="0"/>
              <a:cs typeface="Courier New" charset="0"/>
            </a:endParaRPr>
          </a:p>
          <a:p>
            <a:pPr marL="342900" indent="-342900">
              <a:buFontTx/>
              <a:buAutoNum type="arabicPlain" startAt="110"/>
              <a:defRPr/>
            </a:pPr>
            <a:r>
              <a:rPr lang="de-DE" sz="1400" dirty="0">
                <a:latin typeface="Courier New" charset="0"/>
                <a:cs typeface="Courier New" charset="0"/>
              </a:rPr>
              <a:t>      (-)	</a:t>
            </a:r>
          </a:p>
          <a:p>
            <a:pPr>
              <a:defRPr/>
            </a:pPr>
            <a:r>
              <a:rPr lang="de-DE" sz="1400" dirty="0">
                <a:latin typeface="Courier New"/>
                <a:cs typeface="Courier New"/>
              </a:rPr>
              <a:t>111      le:	</a:t>
            </a:r>
          </a:p>
          <a:p>
            <a:pPr>
              <a:defRPr/>
            </a:pPr>
            <a:r>
              <a:rPr lang="de-DE" sz="1400" dirty="0">
                <a:latin typeface="Courier New"/>
                <a:cs typeface="Courier New"/>
              </a:rPr>
              <a:t>112      </a:t>
            </a:r>
            <a:r>
              <a:rPr lang="de-DE" sz="1400" dirty="0" err="1">
                <a:latin typeface="Courier New"/>
                <a:cs typeface="Courier New"/>
              </a:rPr>
              <a:t>pidió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plata</a:t>
            </a:r>
            <a:r>
              <a:rPr lang="de-DE" sz="1400" dirty="0">
                <a:latin typeface="Courier New"/>
                <a:cs typeface="Courier New"/>
              </a:rPr>
              <a:t>/	</a:t>
            </a:r>
          </a:p>
        </p:txBody>
      </p:sp>
      <p:sp>
        <p:nvSpPr>
          <p:cNvPr id="37890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r>
              <a:rPr lang="de-DE">
                <a:latin typeface="Calibri" charset="0"/>
              </a:rPr>
              <a:t>Spanisch: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299556-3E90-E148-A8E7-EAEE9A1A9D1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3" name="audio_bern_2913_102_110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0192" y="4725144"/>
            <a:ext cx="812800" cy="812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2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eaLnBrk="1" hangingPunct="1">
              <a:defRPr/>
            </a:pPr>
            <a:endParaRPr lang="de-DE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/>
              <a:t>Integration in die (wissenschaftliche) Lehre:</a:t>
            </a:r>
          </a:p>
          <a:p>
            <a:pPr eaLnBrk="1" hangingPunct="1">
              <a:defRPr/>
            </a:pPr>
            <a:r>
              <a:rPr lang="de-DE" sz="2400" dirty="0" smtClean="0"/>
              <a:t>Empirische Sprachwissenschaft </a:t>
            </a:r>
          </a:p>
          <a:p>
            <a:pPr eaLnBrk="1" hangingPunct="1">
              <a:defRPr/>
            </a:pPr>
            <a:r>
              <a:rPr lang="de-DE" sz="2400" dirty="0" smtClean="0"/>
              <a:t>Bessere Verknüpfung: Theorie – Sprachdaten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/>
              <a:t>Integration in die Sprachpraxis:</a:t>
            </a:r>
            <a:endParaRPr lang="de-DE" sz="2400" dirty="0"/>
          </a:p>
          <a:p>
            <a:pPr eaLnBrk="1" hangingPunct="1">
              <a:defRPr/>
            </a:pPr>
            <a:r>
              <a:rPr lang="de-DE" sz="2400" dirty="0" smtClean="0"/>
              <a:t>Hörverständnis </a:t>
            </a:r>
          </a:p>
          <a:p>
            <a:pPr eaLnBrk="1" hangingPunct="1">
              <a:defRPr/>
            </a:pPr>
            <a:r>
              <a:rPr lang="de-DE" sz="2400" dirty="0" smtClean="0"/>
              <a:t>kommunikative Kompetenz</a:t>
            </a:r>
            <a:endParaRPr lang="de-DE" sz="2400" dirty="0"/>
          </a:p>
          <a:p>
            <a:pPr marL="0" indent="0" eaLnBrk="1" hangingPunct="1">
              <a:buNone/>
              <a:defRPr/>
            </a:pPr>
            <a:endParaRPr lang="de-DE" dirty="0"/>
          </a:p>
        </p:txBody>
      </p:sp>
      <p:sp>
        <p:nvSpPr>
          <p:cNvPr id="38914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Fazit und Ausblick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C73F58-E6C1-1A49-BE4F-092AA2838E6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2"/>
          <p:cNvSpPr>
            <a:spLocks noGrp="1"/>
          </p:cNvSpPr>
          <p:nvPr>
            <p:ph type="title"/>
          </p:nvPr>
        </p:nvSpPr>
        <p:spPr>
          <a:xfrm>
            <a:off x="323850" y="3006725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 smtClean="0">
                <a:latin typeface="Calibri" charset="0"/>
              </a:rPr>
              <a:t>Details </a:t>
            </a:r>
            <a:r>
              <a:rPr lang="de-DE" dirty="0">
                <a:latin typeface="Calibri" charset="0"/>
              </a:rPr>
              <a:t>am Poster</a:t>
            </a:r>
            <a:br>
              <a:rPr lang="de-DE" dirty="0">
                <a:latin typeface="Calibri" charset="0"/>
              </a:rPr>
            </a:br>
            <a:endParaRPr lang="de-DE" dirty="0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2384D1-8A07-1B4E-9714-92E7D48B7038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marL="180975" indent="-180975">
              <a:spcBef>
                <a:spcPts val="1075"/>
              </a:spcBef>
              <a:buFont typeface="Arial" charset="0"/>
              <a:buNone/>
            </a:pPr>
            <a:r>
              <a:rPr lang="de-DE" sz="2000">
                <a:latin typeface="Calibri" charset="0"/>
              </a:rPr>
              <a:t>Dingemanse Mark, Torreira Francisco &amp; Enfield Nick J. (2013): Is “Huh?” a Universal Word? Conversational Infrastructure and the Convergent Evolution of Linguistic Items. PLoS ONE 8(11): e78273. doi:10.1371/journal.pone.0078273</a:t>
            </a:r>
          </a:p>
          <a:p>
            <a:pPr marL="180975" indent="-180975">
              <a:spcBef>
                <a:spcPts val="1075"/>
              </a:spcBef>
              <a:buFont typeface="Arial" charset="0"/>
              <a:buNone/>
            </a:pPr>
            <a:r>
              <a:rPr lang="de-DE" sz="2000">
                <a:latin typeface="Calibri" charset="0"/>
              </a:rPr>
              <a:t>Goffman, Erving (1974): </a:t>
            </a:r>
            <a:r>
              <a:rPr lang="de-DE" sz="2000" i="1">
                <a:latin typeface="Calibri" charset="0"/>
              </a:rPr>
              <a:t>Frame Analysis</a:t>
            </a:r>
            <a:r>
              <a:rPr lang="de-DE" sz="2000">
                <a:latin typeface="Calibri" charset="0"/>
              </a:rPr>
              <a:t>. Cambridge: Harvard Univ. Press.</a:t>
            </a:r>
          </a:p>
          <a:p>
            <a:pPr marL="180975" indent="-180975">
              <a:spcBef>
                <a:spcPts val="1075"/>
              </a:spcBef>
              <a:buFont typeface="Arial" charset="0"/>
              <a:buNone/>
            </a:pPr>
            <a:r>
              <a:rPr lang="de-DE" sz="2000">
                <a:latin typeface="Calibri" charset="0"/>
              </a:rPr>
              <a:t>Gülich, Elisabeth &amp; Mondada, Lorenza (2008): </a:t>
            </a:r>
            <a:r>
              <a:rPr lang="de-DE" sz="2000" i="1">
                <a:latin typeface="Calibri" charset="0"/>
              </a:rPr>
              <a:t>Konversationsanalyse. </a:t>
            </a:r>
            <a:r>
              <a:rPr lang="de-DE" sz="2000">
                <a:latin typeface="Calibri" charset="0"/>
              </a:rPr>
              <a:t>Tübingen: Niemeyer.</a:t>
            </a:r>
          </a:p>
          <a:p>
            <a:pPr marL="180975" indent="-180975">
              <a:spcBef>
                <a:spcPts val="1075"/>
              </a:spcBef>
              <a:buFont typeface="Arial" charset="0"/>
              <a:buNone/>
            </a:pPr>
            <a:r>
              <a:rPr lang="de-DE" sz="2000">
                <a:latin typeface="Calibri" charset="0"/>
              </a:rPr>
              <a:t>Watzlawick, Paul Beavin Bavelas, Janet &amp; Jackson, Don D. (1967): </a:t>
            </a:r>
            <a:r>
              <a:rPr lang="de-DE" sz="2000" i="1">
                <a:latin typeface="Calibri" charset="0"/>
              </a:rPr>
              <a:t>Pragmatics of Human Communication. </a:t>
            </a:r>
            <a:r>
              <a:rPr lang="de-DE" sz="2000">
                <a:latin typeface="Calibri" charset="0"/>
              </a:rPr>
              <a:t>New York: W.W.Norton.</a:t>
            </a:r>
          </a:p>
        </p:txBody>
      </p:sp>
      <p:sp>
        <p:nvSpPr>
          <p:cNvPr id="41986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r>
              <a:rPr lang="de-DE">
                <a:latin typeface="Calibri" charset="0"/>
              </a:rPr>
              <a:t>Literatur: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C5D721-4190-BB4C-8A03-F47BB289728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Hörersignale</a:t>
            </a:r>
          </a:p>
        </p:txBody>
      </p:sp>
      <p:sp>
        <p:nvSpPr>
          <p:cNvPr id="16386" name="Foliennummernplatzhalt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5C3507-4C77-8645-9713-07CD583EE985}" type="slidenum">
              <a:rPr lang="de-DE" sz="1200">
                <a:solidFill>
                  <a:srgbClr val="C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>
              <a:solidFill>
                <a:srgbClr val="C00000"/>
              </a:solidFill>
            </a:endParaRPr>
          </a:p>
        </p:txBody>
      </p:sp>
      <p:sp>
        <p:nvSpPr>
          <p:cNvPr id="16387" name="Rechteck 8"/>
          <p:cNvSpPr>
            <a:spLocks noChangeArrowheads="1"/>
          </p:cNvSpPr>
          <p:nvPr/>
        </p:nvSpPr>
        <p:spPr bwMode="auto">
          <a:xfrm>
            <a:off x="323850" y="1557338"/>
            <a:ext cx="7127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/>
              <a:t>Eine ehemalige Chemielehrerin erzählt:</a:t>
            </a:r>
          </a:p>
          <a:p>
            <a:endParaRPr lang="de-DE" dirty="0"/>
          </a:p>
          <a:p>
            <a:r>
              <a:rPr lang="de-DE" dirty="0"/>
              <a:t> 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01 B:  ich HAB zum </a:t>
            </a:r>
            <a:r>
              <a:rPr lang="de-DE" sz="1600" dirty="0" err="1">
                <a:latin typeface="Courier New" charset="0"/>
                <a:cs typeface="Courier New" charset="0"/>
              </a:rPr>
              <a:t>schluss</a:t>
            </a:r>
            <a:r>
              <a:rPr lang="de-DE" sz="1600" dirty="0">
                <a:latin typeface="Courier New" charset="0"/>
                <a:cs typeface="Courier New" charset="0"/>
              </a:rPr>
              <a:t> (0.4)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02     in der </a:t>
            </a:r>
            <a:r>
              <a:rPr lang="de-DE" sz="1600" dirty="0" err="1">
                <a:latin typeface="Courier New" charset="0"/>
                <a:cs typeface="Courier New" charset="0"/>
              </a:rPr>
              <a:t>MIttelschule</a:t>
            </a:r>
            <a:r>
              <a:rPr lang="de-DE" sz="1600" dirty="0">
                <a:latin typeface="Courier New" charset="0"/>
                <a:cs typeface="Courier New" charset="0"/>
              </a:rPr>
              <a:t> gearbeitet- (0.5)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03     </a:t>
            </a:r>
            <a:r>
              <a:rPr lang="de-DE" sz="1600" dirty="0" err="1">
                <a:latin typeface="Courier New" charset="0"/>
                <a:cs typeface="Courier New" charset="0"/>
              </a:rPr>
              <a:t>un</a:t>
            </a:r>
            <a:r>
              <a:rPr lang="de-DE" sz="1600" dirty="0">
                <a:latin typeface="Courier New" charset="0"/>
                <a:cs typeface="Courier New" charset="0"/>
              </a:rPr>
              <a:t> HAB dann </a:t>
            </a:r>
            <a:r>
              <a:rPr lang="de-DE" sz="1600" dirty="0" err="1">
                <a:latin typeface="Courier New" charset="0"/>
                <a:cs typeface="Courier New" charset="0"/>
              </a:rPr>
              <a:t>sogAr</a:t>
            </a:r>
            <a:r>
              <a:rPr lang="de-DE" sz="1600" dirty="0">
                <a:latin typeface="Courier New" charset="0"/>
                <a:cs typeface="Courier New" charset="0"/>
              </a:rPr>
              <a:t>- (0.6)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04     </a:t>
            </a:r>
            <a:r>
              <a:rPr lang="de-DE" sz="1600" dirty="0" err="1">
                <a:latin typeface="Courier New" charset="0"/>
                <a:cs typeface="Courier New" charset="0"/>
              </a:rPr>
              <a:t>m_mit</a:t>
            </a:r>
            <a:r>
              <a:rPr lang="de-DE" sz="1600" dirty="0">
                <a:latin typeface="Courier New" charset="0"/>
                <a:cs typeface="Courier New" charset="0"/>
              </a:rPr>
              <a:t> der </a:t>
            </a:r>
            <a:r>
              <a:rPr lang="de-DE" sz="1600" dirty="0" err="1">
                <a:latin typeface="Courier New" charset="0"/>
                <a:cs typeface="Courier New" charset="0"/>
              </a:rPr>
              <a:t>gAnzen</a:t>
            </a:r>
            <a:r>
              <a:rPr lang="de-DE" sz="1600" dirty="0">
                <a:latin typeface="Courier New" charset="0"/>
                <a:cs typeface="Courier New" charset="0"/>
              </a:rPr>
              <a:t> </a:t>
            </a:r>
            <a:r>
              <a:rPr lang="de-DE" sz="1600" dirty="0" err="1">
                <a:latin typeface="Courier New" charset="0"/>
                <a:cs typeface="Courier New" charset="0"/>
              </a:rPr>
              <a:t>KLASse</a:t>
            </a:r>
            <a:r>
              <a:rPr lang="de-DE" sz="1600" dirty="0">
                <a:latin typeface="Courier New" charset="0"/>
                <a:cs typeface="Courier New" charset="0"/>
              </a:rPr>
              <a:t> versuche gemacht; (0.3)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05     (0.3)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06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jA</a:t>
            </a:r>
            <a:r>
              <a:rPr lang="de-DE" sz="1600" b="1" dirty="0">
                <a:latin typeface="Courier New" charset="0"/>
                <a:cs typeface="Courier New" charset="0"/>
              </a:rPr>
              <a:t>_[a]-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07 B:     [a]</a:t>
            </a:r>
            <a:r>
              <a:rPr lang="de-DE" sz="1600" dirty="0" err="1">
                <a:latin typeface="Courier New" charset="0"/>
                <a:cs typeface="Courier New" charset="0"/>
              </a:rPr>
              <a:t>ber</a:t>
            </a:r>
            <a:r>
              <a:rPr lang="de-DE" sz="1600" dirty="0">
                <a:latin typeface="Courier New" charset="0"/>
                <a:cs typeface="Courier New" charset="0"/>
              </a:rPr>
              <a:t> das war </a:t>
            </a:r>
            <a:r>
              <a:rPr lang="de-DE" sz="1600" dirty="0" err="1">
                <a:latin typeface="Courier New" charset="0"/>
                <a:cs typeface="Courier New" charset="0"/>
              </a:rPr>
              <a:t>AUFwändig</a:t>
            </a:r>
            <a:r>
              <a:rPr lang="de-DE" sz="1600" dirty="0">
                <a:latin typeface="Courier New" charset="0"/>
                <a:cs typeface="Courier New" charset="0"/>
              </a:rPr>
              <a:t>;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08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hm_hm</a:t>
            </a:r>
            <a:r>
              <a:rPr lang="de-DE" sz="1600" b="1" dirty="0">
                <a:latin typeface="Courier New" charset="0"/>
                <a:cs typeface="Courier New" charset="0"/>
              </a:rPr>
              <a:t>;</a:t>
            </a:r>
            <a:r>
              <a:rPr lang="de-DE" sz="1600" dirty="0">
                <a:latin typeface="Courier New" charset="0"/>
                <a:cs typeface="Courier New" charset="0"/>
              </a:rPr>
              <a:t> (0.2) ((</a:t>
            </a:r>
            <a:r>
              <a:rPr lang="de-DE" sz="1600" dirty="0" err="1">
                <a:latin typeface="Courier New" charset="0"/>
                <a:cs typeface="Courier New" charset="0"/>
              </a:rPr>
              <a:t>click</a:t>
            </a:r>
            <a:r>
              <a:rPr lang="de-DE" sz="1600" dirty="0">
                <a:latin typeface="Courier New" charset="0"/>
                <a:cs typeface="Courier New" charset="0"/>
              </a:rPr>
              <a:t>)) (0.4)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09     </a:t>
            </a:r>
            <a:r>
              <a:rPr lang="de-DE" sz="1600" b="1" dirty="0" err="1">
                <a:latin typeface="Courier New" charset="0"/>
                <a:cs typeface="Courier New" charset="0"/>
              </a:rPr>
              <a:t>s_GLAUB</a:t>
            </a:r>
            <a:r>
              <a:rPr lang="de-DE" sz="1600" b="1" dirty="0">
                <a:latin typeface="Courier New" charset="0"/>
                <a:cs typeface="Courier New" charset="0"/>
              </a:rPr>
              <a:t>_[ich].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10 B:          [</a:t>
            </a:r>
            <a:r>
              <a:rPr lang="de-DE" sz="1600" dirty="0" err="1">
                <a:latin typeface="Courier New" charset="0"/>
                <a:cs typeface="Courier New" charset="0"/>
              </a:rPr>
              <a:t>dAs</a:t>
            </a:r>
            <a:r>
              <a:rPr lang="de-DE" sz="1600" dirty="0">
                <a:latin typeface="Courier New" charset="0"/>
                <a:cs typeface="Courier New" charset="0"/>
              </a:rPr>
              <a:t>] war &lt;&lt;lachend&gt; </a:t>
            </a:r>
            <a:r>
              <a:rPr lang="de-DE" sz="1600" dirty="0" err="1">
                <a:latin typeface="Courier New" charset="0"/>
                <a:cs typeface="Courier New" charset="0"/>
              </a:rPr>
              <a:t>verdAmmt</a:t>
            </a:r>
            <a:r>
              <a:rPr lang="de-DE" sz="1600" dirty="0">
                <a:latin typeface="Courier New" charset="0"/>
                <a:cs typeface="Courier New" charset="0"/>
              </a:rPr>
              <a:t> </a:t>
            </a:r>
            <a:r>
              <a:rPr lang="de-DE" sz="1600" dirty="0" err="1">
                <a:latin typeface="Courier New" charset="0"/>
                <a:cs typeface="Courier New" charset="0"/>
              </a:rPr>
              <a:t>AUFwändig</a:t>
            </a:r>
            <a:r>
              <a:rPr lang="de-DE" sz="1600" dirty="0">
                <a:latin typeface="Courier New" charset="0"/>
                <a:cs typeface="Courier New" charset="0"/>
              </a:rPr>
              <a:t>;&gt;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11 I:  </a:t>
            </a:r>
            <a:r>
              <a:rPr lang="de-DE" sz="1600" b="1" dirty="0" err="1">
                <a:latin typeface="Courier New" charset="0"/>
                <a:cs typeface="Courier New" charset="0"/>
              </a:rPr>
              <a:t>JA_a</a:t>
            </a:r>
            <a:r>
              <a:rPr lang="de-DE" sz="1600" b="1" dirty="0">
                <a:latin typeface="Courier New" charset="0"/>
                <a:cs typeface="Courier New" charset="0"/>
              </a:rPr>
              <a:t>,</a:t>
            </a:r>
            <a:endParaRPr lang="de-DE" sz="1600" dirty="0">
              <a:latin typeface="Courier New" charset="0"/>
              <a:cs typeface="Courier New" charset="0"/>
            </a:endParaRPr>
          </a:p>
          <a:p>
            <a:r>
              <a:rPr lang="de-DE" sz="1600" dirty="0">
                <a:latin typeface="Courier New" charset="0"/>
                <a:cs typeface="Courier New" charset="0"/>
              </a:rPr>
              <a:t>12     (0.5)</a:t>
            </a:r>
          </a:p>
          <a:p>
            <a:r>
              <a:rPr lang="de-DE" sz="1600" dirty="0">
                <a:latin typeface="Courier New" charset="0"/>
                <a:cs typeface="Courier New" charset="0"/>
              </a:rPr>
              <a:t>13 B:  denn die </a:t>
            </a:r>
            <a:r>
              <a:rPr lang="de-DE" sz="1600" dirty="0" err="1">
                <a:latin typeface="Courier New" charset="0"/>
                <a:cs typeface="Courier New" charset="0"/>
              </a:rPr>
              <a:t>klAssen</a:t>
            </a:r>
            <a:r>
              <a:rPr lang="de-DE" sz="1600" dirty="0">
                <a:latin typeface="Courier New" charset="0"/>
                <a:cs typeface="Courier New" charset="0"/>
              </a:rPr>
              <a:t> warn ja Über </a:t>
            </a:r>
            <a:r>
              <a:rPr lang="de-DE" sz="1600" dirty="0" err="1">
                <a:latin typeface="Courier New" charset="0"/>
                <a:cs typeface="Courier New" charset="0"/>
              </a:rPr>
              <a:t>ZWANzig</a:t>
            </a:r>
            <a:r>
              <a:rPr lang="de-DE" sz="1600" dirty="0">
                <a:latin typeface="Courier New" charset="0"/>
                <a:cs typeface="Courier New" charset="0"/>
              </a:rPr>
              <a:t>,</a:t>
            </a:r>
          </a:p>
          <a:p>
            <a:r>
              <a:rPr lang="de-DE" dirty="0"/>
              <a:t> </a:t>
            </a:r>
          </a:p>
        </p:txBody>
      </p:sp>
      <p:pic>
        <p:nvPicPr>
          <p:cNvPr id="2" name="Tonbeispiel_Hörersignal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29969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sz="2200" dirty="0">
                <a:latin typeface="Times New Roman" charset="0"/>
                <a:cs typeface="Times New Roman" charset="0"/>
              </a:rPr>
              <a:t>Die [Gesprächs-] Teilnehmer [...] begleiten den gesamten turn [Gesprächsbeitrag] mit kurzen sprachlichen oder gestischen Segmenten, mit denen sie Zuhören, Aufmerksamkeit oder Bewertungen anzeigen. </a:t>
            </a:r>
            <a:endParaRPr lang="de-DE" sz="2200" dirty="0" smtClean="0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DE" sz="2200" dirty="0" smtClean="0">
                <a:latin typeface="Times New Roman" charset="0"/>
                <a:cs typeface="Times New Roman" charset="0"/>
              </a:rPr>
              <a:t>[…]</a:t>
            </a:r>
            <a:endParaRPr lang="de-DE" sz="2200" dirty="0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DE" sz="2200" dirty="0">
                <a:latin typeface="Times New Roman" charset="0"/>
                <a:cs typeface="Times New Roman" charset="0"/>
              </a:rPr>
              <a:t>Diese Elemente sind nicht nur in spezifischer Weise dem entstehenden turn angepasst, sondern der aktuelle Sprecher reagiert auch darauf, und dadurch gestalten sie </a:t>
            </a:r>
            <a:r>
              <a:rPr lang="de-DE" sz="2200" dirty="0" smtClean="0">
                <a:latin typeface="Times New Roman" charset="0"/>
                <a:cs typeface="Times New Roman" charset="0"/>
              </a:rPr>
              <a:t>[die Gesprächsteilnehmer] die </a:t>
            </a:r>
            <a:r>
              <a:rPr lang="de-DE" sz="2200" dirty="0">
                <a:latin typeface="Times New Roman" charset="0"/>
                <a:cs typeface="Times New Roman" charset="0"/>
              </a:rPr>
              <a:t>entstehende Äußerung reflexiv mit. </a:t>
            </a:r>
            <a:endParaRPr lang="de-DE" sz="2200" dirty="0" smtClean="0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de-DE" sz="2200" dirty="0">
              <a:latin typeface="Times New Roman" charset="0"/>
              <a:cs typeface="Times New Roman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de-DE" sz="2200" dirty="0">
                <a:latin typeface="Times New Roman" charset="0"/>
                <a:cs typeface="Times New Roman" charset="0"/>
              </a:rPr>
              <a:t>(</a:t>
            </a:r>
            <a:r>
              <a:rPr lang="de-DE" sz="2200" dirty="0" err="1">
                <a:latin typeface="Times New Roman" charset="0"/>
                <a:cs typeface="Times New Roman" charset="0"/>
              </a:rPr>
              <a:t>Gülich</a:t>
            </a:r>
            <a:r>
              <a:rPr lang="de-DE" sz="2200" dirty="0">
                <a:latin typeface="Times New Roman" charset="0"/>
                <a:cs typeface="Times New Roman" charset="0"/>
              </a:rPr>
              <a:t> &amp; </a:t>
            </a:r>
            <a:r>
              <a:rPr lang="de-DE" sz="2200" dirty="0" err="1">
                <a:latin typeface="Times New Roman" charset="0"/>
                <a:cs typeface="Times New Roman" charset="0"/>
              </a:rPr>
              <a:t>Mondada</a:t>
            </a:r>
            <a:r>
              <a:rPr lang="de-DE" sz="2200" dirty="0">
                <a:latin typeface="Times New Roman" charset="0"/>
                <a:cs typeface="Times New Roman" charset="0"/>
              </a:rPr>
              <a:t> 2008: 44)</a:t>
            </a:r>
          </a:p>
          <a:p>
            <a:pPr marL="0" indent="0" eaLnBrk="1" hangingPunct="1">
              <a:buFont typeface="Arial" charset="0"/>
              <a:buNone/>
            </a:pPr>
            <a:endParaRPr lang="de-DE" sz="2400" dirty="0">
              <a:latin typeface="Calibri" charset="0"/>
            </a:endParaRPr>
          </a:p>
        </p:txBody>
      </p:sp>
      <p:sp>
        <p:nvSpPr>
          <p:cNvPr id="17410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Was sind Hörersignale?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C58B9B-BEE8-CF4D-9DCB-0ED075B026B6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endParaRPr lang="de-DE" sz="2200" b="1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buFontTx/>
              <a:buChar char="-"/>
              <a:defRPr/>
            </a:pPr>
            <a:endParaRPr lang="de-DE" sz="2200" b="1" dirty="0">
              <a:latin typeface="Times New Roman" charset="0"/>
              <a:cs typeface="Times New Roman" charset="0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de-DE" sz="2400" dirty="0" smtClean="0">
                <a:latin typeface="Calibri"/>
                <a:cs typeface="Calibri"/>
              </a:rPr>
              <a:t>kurze sprachliche </a:t>
            </a:r>
            <a:r>
              <a:rPr lang="de-DE" sz="2400" dirty="0">
                <a:latin typeface="Calibri"/>
                <a:cs typeface="Calibri"/>
              </a:rPr>
              <a:t>oder </a:t>
            </a:r>
            <a:r>
              <a:rPr lang="de-DE" sz="2400" dirty="0" smtClean="0">
                <a:latin typeface="Calibri"/>
                <a:cs typeface="Calibri"/>
              </a:rPr>
              <a:t>gestische Segmente</a:t>
            </a:r>
          </a:p>
          <a:p>
            <a:pPr algn="just" eaLnBrk="1" hangingPunct="1">
              <a:buFontTx/>
              <a:buChar char="-"/>
              <a:defRPr/>
            </a:pPr>
            <a:r>
              <a:rPr lang="de-DE" sz="2400" dirty="0" smtClean="0">
                <a:latin typeface="Calibri"/>
                <a:cs typeface="Calibri"/>
              </a:rPr>
              <a:t>Zuhören</a:t>
            </a:r>
            <a:r>
              <a:rPr lang="de-DE" sz="2400" dirty="0">
                <a:latin typeface="Calibri"/>
                <a:cs typeface="Calibri"/>
              </a:rPr>
              <a:t>, Aufmerksamkeit oder </a:t>
            </a:r>
            <a:r>
              <a:rPr lang="de-DE" sz="2400" dirty="0" smtClean="0">
                <a:latin typeface="Calibri"/>
                <a:cs typeface="Calibri"/>
              </a:rPr>
              <a:t>Bewertungen, </a:t>
            </a:r>
          </a:p>
          <a:p>
            <a:pPr algn="just" eaLnBrk="1" hangingPunct="1">
              <a:buFontTx/>
              <a:buChar char="-"/>
              <a:defRPr/>
            </a:pPr>
            <a:r>
              <a:rPr lang="de-DE" sz="2400" dirty="0" smtClean="0">
                <a:latin typeface="Calibri"/>
                <a:cs typeface="Calibri"/>
              </a:rPr>
              <a:t>in </a:t>
            </a:r>
            <a:r>
              <a:rPr lang="de-DE" sz="2400" dirty="0">
                <a:latin typeface="Calibri"/>
                <a:cs typeface="Calibri"/>
              </a:rPr>
              <a:t>spezifischer Weise </a:t>
            </a:r>
            <a:r>
              <a:rPr lang="de-DE" sz="2400" dirty="0" smtClean="0">
                <a:latin typeface="Calibri"/>
                <a:cs typeface="Calibri"/>
              </a:rPr>
              <a:t>angepasst</a:t>
            </a:r>
            <a:r>
              <a:rPr lang="de-DE" sz="2400" dirty="0">
                <a:latin typeface="Calibri"/>
                <a:cs typeface="Calibri"/>
              </a:rPr>
              <a:t>, </a:t>
            </a:r>
            <a:endParaRPr lang="de-DE" sz="2400" dirty="0" smtClean="0">
              <a:latin typeface="Calibri"/>
              <a:cs typeface="Calibri"/>
            </a:endParaRPr>
          </a:p>
          <a:p>
            <a:pPr algn="just" eaLnBrk="1" hangingPunct="1">
              <a:buFontTx/>
              <a:buChar char="-"/>
              <a:defRPr/>
            </a:pPr>
            <a:r>
              <a:rPr lang="de-DE" sz="2400" dirty="0" smtClean="0">
                <a:latin typeface="Calibri"/>
                <a:cs typeface="Calibri"/>
              </a:rPr>
              <a:t>Sprecher reagiert, gestaltet reflexiv </a:t>
            </a:r>
            <a:r>
              <a:rPr lang="de-DE" sz="2400" dirty="0">
                <a:latin typeface="Calibri"/>
                <a:cs typeface="Calibri"/>
              </a:rPr>
              <a:t>mit.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400" dirty="0">
              <a:latin typeface="Calibri" charset="0"/>
            </a:endParaRPr>
          </a:p>
        </p:txBody>
      </p:sp>
      <p:sp>
        <p:nvSpPr>
          <p:cNvPr id="19458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Was sind Hörersignale?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C98E5C-FA00-0141-8486-CA8F56E66C7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1"/>
          <p:cNvSpPr>
            <a:spLocks noGrp="1"/>
          </p:cNvSpPr>
          <p:nvPr>
            <p:ph idx="1"/>
          </p:nvPr>
        </p:nvSpPr>
        <p:spPr>
          <a:xfrm>
            <a:off x="323850" y="1639888"/>
            <a:ext cx="6840538" cy="4525962"/>
          </a:xfrm>
        </p:spPr>
        <p:txBody>
          <a:bodyPr/>
          <a:lstStyle/>
          <a:p>
            <a:pPr eaLnBrk="1" hangingPunct="1">
              <a:spcBef>
                <a:spcPts val="1175"/>
              </a:spcBef>
              <a:buFontTx/>
              <a:buChar char="-"/>
            </a:pPr>
            <a:r>
              <a:rPr lang="de-DE" sz="2400" dirty="0">
                <a:latin typeface="Calibri" charset="0"/>
              </a:rPr>
              <a:t>Hörersignale eines der Schlüsselelemente in der </a:t>
            </a:r>
            <a:r>
              <a:rPr lang="de-DE" sz="2400" i="1" dirty="0">
                <a:latin typeface="Calibri" charset="0"/>
              </a:rPr>
              <a:t>face-</a:t>
            </a:r>
            <a:r>
              <a:rPr lang="de-DE" sz="2400" i="1" dirty="0" err="1">
                <a:latin typeface="Calibri" charset="0"/>
              </a:rPr>
              <a:t>to</a:t>
            </a:r>
            <a:r>
              <a:rPr lang="de-DE" sz="2400" i="1" dirty="0">
                <a:latin typeface="Calibri" charset="0"/>
              </a:rPr>
              <a:t>-face</a:t>
            </a:r>
            <a:r>
              <a:rPr lang="de-DE" sz="2400" dirty="0">
                <a:latin typeface="Calibri" charset="0"/>
              </a:rPr>
              <a:t> Interaktion (</a:t>
            </a:r>
            <a:r>
              <a:rPr lang="de-DE" sz="2400" dirty="0" err="1">
                <a:latin typeface="Calibri" charset="0"/>
              </a:rPr>
              <a:t>Goffman</a:t>
            </a:r>
            <a:r>
              <a:rPr lang="de-DE" sz="2400" dirty="0">
                <a:latin typeface="Calibri" charset="0"/>
              </a:rPr>
              <a:t> 1974)</a:t>
            </a:r>
          </a:p>
          <a:p>
            <a:pPr eaLnBrk="1" hangingPunct="1">
              <a:spcBef>
                <a:spcPts val="1175"/>
              </a:spcBef>
              <a:buFontTx/>
              <a:buChar char="-"/>
            </a:pPr>
            <a:r>
              <a:rPr lang="de-DE" sz="2400" dirty="0">
                <a:latin typeface="Calibri" charset="0"/>
              </a:rPr>
              <a:t>HS erhalten den Interaktionsfluss und die Kooperation</a:t>
            </a:r>
          </a:p>
          <a:p>
            <a:pPr eaLnBrk="1" hangingPunct="1">
              <a:spcBef>
                <a:spcPts val="1175"/>
              </a:spcBef>
              <a:buFontTx/>
              <a:buChar char="-"/>
            </a:pPr>
            <a:r>
              <a:rPr lang="de-DE" sz="2400" dirty="0">
                <a:latin typeface="Calibri" charset="0"/>
              </a:rPr>
              <a:t>Beziehungsarbeit und Anzeigen von Übereinstimmung (Watzlawick et al. 1967)</a:t>
            </a:r>
          </a:p>
          <a:p>
            <a:pPr eaLnBrk="1" hangingPunct="1">
              <a:spcBef>
                <a:spcPts val="1175"/>
              </a:spcBef>
              <a:buFontTx/>
              <a:buChar char="-"/>
            </a:pPr>
            <a:r>
              <a:rPr lang="de-DE" sz="2400" dirty="0">
                <a:latin typeface="Calibri" charset="0"/>
              </a:rPr>
              <a:t>Musterhafte Verwendung, die genauso gelernt werden muss, wie Worte und Grammatik (</a:t>
            </a:r>
            <a:r>
              <a:rPr lang="de-DE" sz="2400" dirty="0" err="1">
                <a:latin typeface="Calibri" charset="0"/>
              </a:rPr>
              <a:t>Dingemanse</a:t>
            </a:r>
            <a:r>
              <a:rPr lang="de-DE" sz="2400" dirty="0">
                <a:latin typeface="Calibri" charset="0"/>
              </a:rPr>
              <a:t> et al. 2013)</a:t>
            </a:r>
          </a:p>
          <a:p>
            <a:pPr eaLnBrk="1" hangingPunct="1">
              <a:buFontTx/>
              <a:buChar char="-"/>
            </a:pPr>
            <a:endParaRPr lang="de-DE" sz="2400" dirty="0">
              <a:latin typeface="Calibri" charset="0"/>
            </a:endParaRPr>
          </a:p>
          <a:p>
            <a:pPr eaLnBrk="1" hangingPunct="1">
              <a:buFontTx/>
              <a:buChar char="-"/>
            </a:pPr>
            <a:endParaRPr lang="de-DE" sz="2400" dirty="0">
              <a:latin typeface="Calibri" charset="0"/>
            </a:endParaRPr>
          </a:p>
          <a:p>
            <a:pPr eaLnBrk="1" hangingPunct="1">
              <a:buFontTx/>
              <a:buChar char="-"/>
            </a:pPr>
            <a:endParaRPr lang="de-DE" sz="2400" dirty="0">
              <a:latin typeface="Calibri" charset="0"/>
            </a:endParaRPr>
          </a:p>
          <a:p>
            <a:pPr eaLnBrk="1" hangingPunct="1">
              <a:buFontTx/>
              <a:buChar char="-"/>
            </a:pPr>
            <a:endParaRPr lang="de-DE" sz="2400" dirty="0">
              <a:latin typeface="Calibri" charset="0"/>
            </a:endParaRPr>
          </a:p>
        </p:txBody>
      </p:sp>
      <p:sp>
        <p:nvSpPr>
          <p:cNvPr id="21506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Wissenschaftliche Relevanz?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0AFD9-86BD-6546-ABD5-22567D38E65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de-DE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/>
              <a:t>z.B.: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/>
              <a:t>Studie: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/>
              <a:t>Max Planck Institut für Psycholinguistik, </a:t>
            </a:r>
            <a:r>
              <a:rPr lang="de-DE" sz="2400" dirty="0" err="1" smtClean="0"/>
              <a:t>Nijmegen</a:t>
            </a:r>
            <a:r>
              <a:rPr lang="de-DE" sz="2400" dirty="0" smtClean="0"/>
              <a:t>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err="1" smtClean="0"/>
              <a:t>Dingemanse</a:t>
            </a:r>
            <a:r>
              <a:rPr lang="de-DE" sz="2400" dirty="0" smtClean="0"/>
              <a:t> et la. </a:t>
            </a:r>
            <a:r>
              <a:rPr lang="de-DE" sz="2400" dirty="0"/>
              <a:t>(2013</a:t>
            </a:r>
            <a:r>
              <a:rPr lang="de-DE" sz="2400" dirty="0" smtClean="0"/>
              <a:t>):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400" dirty="0"/>
          </a:p>
          <a:p>
            <a:pPr eaLnBrk="1" hangingPunct="1">
              <a:buFontTx/>
              <a:buChar char="-"/>
              <a:defRPr/>
            </a:pPr>
            <a:r>
              <a:rPr lang="de-DE" sz="2400" dirty="0" smtClean="0"/>
              <a:t>Interaktionale Ressourcen wie „hä?“ (</a:t>
            </a:r>
            <a:r>
              <a:rPr lang="de-DE" sz="2400" i="1" dirty="0" err="1" smtClean="0"/>
              <a:t>repair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initiators</a:t>
            </a:r>
            <a:r>
              <a:rPr lang="de-DE" sz="2400" dirty="0" smtClean="0"/>
              <a:t>) sind grundlegend für die soziokulturelle Evolution des Menschen</a:t>
            </a:r>
          </a:p>
        </p:txBody>
      </p:sp>
      <p:sp>
        <p:nvSpPr>
          <p:cNvPr id="23554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Wissenschaftliche Relevanz?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6B92E3-A00B-2E47-AA21-EA7FD9A0237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1"/>
          <p:cNvSpPr>
            <a:spLocks noGrp="1"/>
          </p:cNvSpPr>
          <p:nvPr>
            <p:ph idx="1"/>
          </p:nvPr>
        </p:nvSpPr>
        <p:spPr>
          <a:xfrm>
            <a:off x="323850" y="1916113"/>
            <a:ext cx="6840538" cy="4167187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latin typeface="Calibri" charset="0"/>
              </a:rPr>
              <a:t>Bisher: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>
                <a:latin typeface="Calibri" charset="0"/>
              </a:rPr>
              <a:t>keine </a:t>
            </a:r>
            <a:r>
              <a:rPr lang="de-DE" sz="2400" dirty="0">
                <a:latin typeface="Calibri" charset="0"/>
              </a:rPr>
              <a:t>aufbereitete </a:t>
            </a:r>
            <a:r>
              <a:rPr lang="de-DE" sz="2400" dirty="0" smtClean="0">
                <a:latin typeface="Calibri" charset="0"/>
              </a:rPr>
              <a:t>Datenbasis</a:t>
            </a:r>
          </a:p>
          <a:p>
            <a:pPr lvl="1" eaLnBrk="1" hangingPunct="1">
              <a:defRPr/>
            </a:pPr>
            <a:r>
              <a:rPr lang="de-DE" sz="2400" dirty="0" smtClean="0">
                <a:latin typeface="Calibri" charset="0"/>
              </a:rPr>
              <a:t>Entweder</a:t>
            </a:r>
            <a:r>
              <a:rPr lang="de-DE" sz="2400" dirty="0">
                <a:latin typeface="Calibri" charset="0"/>
              </a:rPr>
              <a:t>: Korpus nicht freigegeben</a:t>
            </a:r>
          </a:p>
          <a:p>
            <a:pPr lvl="1" eaLnBrk="1" hangingPunct="1">
              <a:defRPr/>
            </a:pPr>
            <a:r>
              <a:rPr lang="de-DE" sz="2400" dirty="0">
                <a:latin typeface="Calibri" charset="0"/>
              </a:rPr>
              <a:t>Oder: keine nutzbare </a:t>
            </a:r>
            <a:r>
              <a:rPr lang="de-DE" sz="2400" dirty="0" smtClean="0">
                <a:latin typeface="Calibri" charset="0"/>
              </a:rPr>
              <a:t>Arbeitsplattform</a:t>
            </a:r>
          </a:p>
          <a:p>
            <a:pPr eaLnBrk="1" hangingPunct="1">
              <a:defRPr/>
            </a:pPr>
            <a:r>
              <a:rPr lang="de-DE" sz="2400" dirty="0" smtClean="0">
                <a:latin typeface="Calibri" charset="0"/>
              </a:rPr>
              <a:t>Desiderata:</a:t>
            </a:r>
          </a:p>
          <a:p>
            <a:pPr lvl="1" eaLnBrk="1" hangingPunct="1">
              <a:defRPr/>
            </a:pPr>
            <a:r>
              <a:rPr lang="de-DE" sz="2400" dirty="0" smtClean="0">
                <a:latin typeface="Calibri" charset="0"/>
              </a:rPr>
              <a:t>Frühe Integration </a:t>
            </a:r>
          </a:p>
          <a:p>
            <a:pPr lvl="1" eaLnBrk="1" hangingPunct="1">
              <a:defRPr/>
            </a:pPr>
            <a:r>
              <a:rPr lang="de-DE" sz="2400" dirty="0" smtClean="0">
                <a:latin typeface="Calibri" charset="0"/>
              </a:rPr>
              <a:t>Methodik</a:t>
            </a:r>
          </a:p>
          <a:p>
            <a:pPr eaLnBrk="1" hangingPunct="1">
              <a:defRPr/>
            </a:pPr>
            <a:endParaRPr lang="de-DE" dirty="0">
              <a:latin typeface="Calibri" charset="0"/>
            </a:endParaRPr>
          </a:p>
          <a:p>
            <a:pPr eaLnBrk="1" hangingPunct="1">
              <a:defRPr/>
            </a:pPr>
            <a:endParaRPr lang="de-DE" dirty="0">
              <a:latin typeface="Calibri" charset="0"/>
            </a:endParaRPr>
          </a:p>
          <a:p>
            <a:pPr eaLnBrk="1" hangingPunct="1">
              <a:defRPr/>
            </a:pPr>
            <a:endParaRPr lang="de-DE" dirty="0">
              <a:latin typeface="Calibri" charset="0"/>
            </a:endParaRPr>
          </a:p>
        </p:txBody>
      </p:sp>
      <p:sp>
        <p:nvSpPr>
          <p:cNvPr id="25602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Interaktionale Muster </a:t>
            </a:r>
            <a:r>
              <a:rPr lang="de-DE" dirty="0" smtClean="0">
                <a:latin typeface="Calibri" charset="0"/>
              </a:rPr>
              <a:t/>
            </a:r>
            <a:br>
              <a:rPr lang="de-DE" dirty="0" smtClean="0">
                <a:latin typeface="Calibri" charset="0"/>
              </a:rPr>
            </a:br>
            <a:r>
              <a:rPr lang="de-DE" dirty="0" smtClean="0">
                <a:latin typeface="Calibri" charset="0"/>
              </a:rPr>
              <a:t>in </a:t>
            </a:r>
            <a:r>
              <a:rPr lang="de-DE" dirty="0">
                <a:latin typeface="Calibri" charset="0"/>
              </a:rPr>
              <a:t>der Lehre: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3A8B5-7F9D-8A4E-8EA6-D8B45E7FA1E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de-DE" dirty="0">
              <a:latin typeface="Calibri" charset="0"/>
            </a:endParaRPr>
          </a:p>
          <a:p>
            <a:pPr eaLnBrk="1" hangingPunct="1">
              <a:defRPr/>
            </a:pPr>
            <a:r>
              <a:rPr lang="de-DE" sz="2400" smtClean="0">
                <a:latin typeface="Calibri" charset="0"/>
              </a:rPr>
              <a:t>mit verschiedenen </a:t>
            </a:r>
            <a:r>
              <a:rPr lang="de-DE" sz="2400" dirty="0">
                <a:latin typeface="Calibri" charset="0"/>
              </a:rPr>
              <a:t>Sprachen </a:t>
            </a:r>
            <a:r>
              <a:rPr lang="de-DE" sz="2400" dirty="0" smtClean="0">
                <a:latin typeface="Calibri" charset="0"/>
              </a:rPr>
              <a:t>und Gesprächssituationen</a:t>
            </a:r>
            <a:endParaRPr lang="de-DE" sz="2400" dirty="0">
              <a:latin typeface="Calibri" charset="0"/>
            </a:endParaRPr>
          </a:p>
          <a:p>
            <a:pPr eaLnBrk="1" hangingPunct="1">
              <a:defRPr/>
            </a:pPr>
            <a:r>
              <a:rPr lang="de-DE" sz="2400" dirty="0">
                <a:latin typeface="Calibri" charset="0"/>
              </a:rPr>
              <a:t>a</a:t>
            </a:r>
            <a:r>
              <a:rPr lang="de-DE" sz="2400" dirty="0" smtClean="0">
                <a:latin typeface="Calibri" charset="0"/>
              </a:rPr>
              <a:t>us verschiedenen Quellen</a:t>
            </a:r>
          </a:p>
          <a:p>
            <a:pPr eaLnBrk="1" hangingPunct="1">
              <a:defRPr/>
            </a:pPr>
            <a:endParaRPr lang="de-DE" sz="2400" dirty="0">
              <a:latin typeface="Calibri" charset="0"/>
            </a:endParaRPr>
          </a:p>
          <a:p>
            <a:pPr eaLnBrk="1" hangingPunct="1">
              <a:defRPr/>
            </a:pPr>
            <a:r>
              <a:rPr lang="de-DE" sz="2400" dirty="0" smtClean="0">
                <a:latin typeface="Calibri" charset="0"/>
              </a:rPr>
              <a:t>auf einer Plattform: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>
                <a:latin typeface="Calibri" charset="0"/>
              </a:rPr>
              <a:t>	</a:t>
            </a:r>
            <a:r>
              <a:rPr lang="de-DE" sz="2400" dirty="0" smtClean="0">
                <a:latin typeface="Calibri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400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 smtClean="0">
                <a:latin typeface="Calibri" charset="0"/>
              </a:rPr>
              <a:t>		   		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de-DE" sz="2400" dirty="0">
                <a:latin typeface="Calibri" charset="0"/>
              </a:rPr>
              <a:t>	</a:t>
            </a:r>
            <a:r>
              <a:rPr lang="de-DE" sz="2400" dirty="0" smtClean="0">
                <a:latin typeface="Calibri" charset="0"/>
              </a:rPr>
              <a:t>				© Daniel </a:t>
            </a:r>
            <a:r>
              <a:rPr lang="de-DE" sz="2400" dirty="0" err="1" smtClean="0">
                <a:latin typeface="Calibri" charset="0"/>
              </a:rPr>
              <a:t>Alcón</a:t>
            </a:r>
            <a:r>
              <a:rPr lang="de-DE" dirty="0" smtClean="0">
                <a:latin typeface="Calibri" charset="0"/>
              </a:rPr>
              <a:t>	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endParaRPr lang="de-DE" dirty="0">
              <a:latin typeface="Calibri" charset="0"/>
            </a:endParaRPr>
          </a:p>
        </p:txBody>
      </p:sp>
      <p:sp>
        <p:nvSpPr>
          <p:cNvPr id="27650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Ein Lernkorpus muss her!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4DCF3B-2A1F-B549-BE27-C3840CEB101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27652" name="Bild 4" descr="moca-logo3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724400"/>
            <a:ext cx="352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feld 2"/>
          <p:cNvSpPr txBox="1">
            <a:spLocks noChangeArrowheads="1"/>
          </p:cNvSpPr>
          <p:nvPr/>
        </p:nvSpPr>
        <p:spPr bwMode="auto">
          <a:xfrm>
            <a:off x="5795963" y="4292600"/>
            <a:ext cx="496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4800" dirty="0"/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840538" cy="4525962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/>
              <a:t>Aufgabenstellung: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sz="2800" dirty="0" smtClean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de-DE" sz="2800" dirty="0" smtClean="0"/>
              <a:t>Klassifizieren Sie die verschiedenen Hörersignale, die sie im Trainingskorpus finden.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de-DE" dirty="0"/>
          </a:p>
        </p:txBody>
      </p:sp>
      <p:sp>
        <p:nvSpPr>
          <p:cNvPr id="29698" name="Titel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6840538" cy="1143000"/>
          </a:xfrm>
        </p:spPr>
        <p:txBody>
          <a:bodyPr/>
          <a:lstStyle/>
          <a:p>
            <a:pPr eaLnBrk="1" hangingPunct="1"/>
            <a:r>
              <a:rPr lang="de-DE" dirty="0">
                <a:latin typeface="Calibri" charset="0"/>
              </a:rPr>
              <a:t>Zurück zum 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509A4-8E67-AD4A-AF72-BF1D08C9DAC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Macintosh PowerPoint</Application>
  <PresentationFormat>Bildschirmpräsentation (4:3)</PresentationFormat>
  <Paragraphs>224</Paragraphs>
  <Slides>17</Slides>
  <Notes>11</Notes>
  <HiddenSlides>0</HiddenSlides>
  <MMClips>8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PowerPoint-Präsentation</vt:lpstr>
      <vt:lpstr>Hörersignale</vt:lpstr>
      <vt:lpstr>Was sind Hörersignale?</vt:lpstr>
      <vt:lpstr>Was sind Hörersignale?</vt:lpstr>
      <vt:lpstr>Wissenschaftliche Relevanz?</vt:lpstr>
      <vt:lpstr>Wissenschaftliche Relevanz?</vt:lpstr>
      <vt:lpstr>Interaktionale Muster  in der Lehre:</vt:lpstr>
      <vt:lpstr>Ein Lernkorpus muss her!</vt:lpstr>
      <vt:lpstr>Zurück zum Beispiel</vt:lpstr>
      <vt:lpstr>Beispiel „Chemielehrerin“</vt:lpstr>
      <vt:lpstr>Beispiel 2:</vt:lpstr>
      <vt:lpstr>Deutsch:</vt:lpstr>
      <vt:lpstr>Französisch:</vt:lpstr>
      <vt:lpstr>Spanisch:</vt:lpstr>
      <vt:lpstr>Fazit und Ausblick</vt:lpstr>
      <vt:lpstr>Details am Poster </vt:lpstr>
      <vt:lpstr>Literatur: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Philipp</dc:creator>
  <cp:lastModifiedBy>Philipp Dankel</cp:lastModifiedBy>
  <cp:revision>134</cp:revision>
  <dcterms:created xsi:type="dcterms:W3CDTF">2012-12-13T07:55:09Z</dcterms:created>
  <dcterms:modified xsi:type="dcterms:W3CDTF">2013-11-25T13:48:20Z</dcterms:modified>
</cp:coreProperties>
</file>